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Roboto Medium"/>
      <p:regular r:id="rId102"/>
      <p:bold r:id="rId103"/>
      <p:italic r:id="rId104"/>
      <p:boldItalic r:id="rId105"/>
    </p:embeddedFont>
    <p:embeddedFont>
      <p:font typeface="Inter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5">
          <p15:clr>
            <a:srgbClr val="9AA0A6"/>
          </p15:clr>
        </p15:guide>
        <p15:guide id="2" orient="horz" pos="245">
          <p15:clr>
            <a:srgbClr val="9AA0A6"/>
          </p15:clr>
        </p15:guide>
        <p15:guide id="3" orient="horz" pos="213">
          <p15:clr>
            <a:srgbClr val="9AA0A6"/>
          </p15:clr>
        </p15:guide>
        <p15:guide id="4" orient="horz" pos="245">
          <p15:clr>
            <a:srgbClr val="9AA0A6"/>
          </p15:clr>
        </p15:guide>
        <p15:guide id="5" orient="horz" pos="196">
          <p15:clr>
            <a:srgbClr val="9AA0A6"/>
          </p15:clr>
        </p15:guide>
        <p15:guide id="6" orient="horz" pos="24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08" roundtripDataSignature="AMtx7miQOyBh5Ik/IUJphXY2bg05snCg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5" orient="horz"/>
        <p:guide pos="245" orient="horz"/>
        <p:guide pos="213" orient="horz"/>
        <p:guide pos="245" orient="horz"/>
        <p:guide pos="196" orient="horz"/>
        <p:guide pos="2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Inter-bold.fntdata"/><Relationship Id="rId106" Type="http://schemas.openxmlformats.org/officeDocument/2006/relationships/font" Target="fonts/Inter-regular.fntdata"/><Relationship Id="rId105" Type="http://schemas.openxmlformats.org/officeDocument/2006/relationships/font" Target="fonts/RobotoMedium-boldItalic.fntdata"/><Relationship Id="rId104" Type="http://schemas.openxmlformats.org/officeDocument/2006/relationships/font" Target="fonts/RobotoMedium-italic.fntdata"/><Relationship Id="rId108" Type="http://customschemas.google.com/relationships/presentationmetadata" Target="meta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edium-bold.fntdata"/><Relationship Id="rId102" Type="http://schemas.openxmlformats.org/officeDocument/2006/relationships/font" Target="fonts/RobotoMedium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eo_Tolstoy#/media/File:Tolstoy_Leo_port.jp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clipart.org/thumbnails.php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uidepointsecurity.com/wp-content/uploads/2019/08/CYBERscape.pdf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he_A-Team_(season_4)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nF14t0Sv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OWASP-Complete-Guide-Service-Publishing/dp/1867423413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https://unsplash.com/photos/VJVsEnR_vNE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https://unsplash.com/photos/pClBZjxdxn8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https://unsplash.com/photos/pClBZjxdxn8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https://unsplash.com/photos/S2AcayPkszE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https://en.wikipedia.org/wiki/Leo_Tolstoy#/media/File:Tolstoy_Leo_port.jpg</a:t>
            </a:r>
            <a:r>
              <a:rPr lang="en"/>
              <a:t> Public domain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21de8f9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821de8f9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21de8f9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821de8f9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21de8f9a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821de8f9a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85b841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985b841a3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100 to 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https://www.pdclipart.org/thumbnails.php</a:t>
            </a:r>
            <a:br>
              <a:rPr lang="en"/>
            </a:br>
            <a:r>
              <a:rPr lang="en"/>
              <a:t>Public domain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https://www.guidepointsecurity.com/wp-content/uploads/2019/08/CYBERscape.pdf</a:t>
            </a:r>
            <a:br>
              <a:rPr lang="en"/>
            </a:br>
            <a:r>
              <a:rPr lang="en"/>
              <a:t>https://www.guidepointsecurity.com/blog/6-best-practices-evaluating-cybersecurity-tools/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https://en.wikipedia.org/wiki/Red_Queen%27s_race Public domain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636c384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8636c384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https://en.wikipedia.org/wiki/The_A-Team_(season_4)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86ce8b0cd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986ce8b0cd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636c384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8636c384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8ef23cf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48ef23cf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8ef23cf7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48ef23cf7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8ef23cf7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48ef23cf7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85c0122c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285c0122c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8ef23cf7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48ef23cf7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48ef23cf7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48ef23cf7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8ef23cf7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48ef23cf7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8ef23cf7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48ef23cf7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48ef23cf7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48ef23cf7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48ef23cf7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48ef23cf7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8ef23cf7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48ef23cf7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48ef23cf7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48ef23cf7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8ef23cf7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48ef23cf7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5c0122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85c0122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8ef23cf7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48ef23cf7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8ef23cf7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48ef23cf7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48ef23cf7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248ef23cf7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8ef23cf7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248ef23cf7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48ef23cf7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48ef23cf7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98470162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298470162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8ef23cf7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48ef23cf7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8ef23cf7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48ef23cf7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8ef23cf7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48ef23cf7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48ef23cf7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48ef23cf7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48ef23cf7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48ef23cf7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636c38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8636c38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8ef23cf7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248ef23cf7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8ef23cf7c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48ef23cf7c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https://unsplash.com/photos/fDostElVhN8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https://github.com/juice-shop/juice-shop/blob/master/REFERENCES.md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https://github.com/juice-shop/juice-shop/blob/master/REFERENCES.md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8ef23cf7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48ef23cf7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48ef23cf7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248ef23cf7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48ef23cf7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248ef23cf7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8ef23cf7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248ef23cf7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48ef23cf7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248ef23cf7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https://www.youtube.com/watch?v=7knF14t0Svg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https://unsplash.com/photos/ZhQCZjr9fHo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48ef23cf7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248ef23cf7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https://www.amazon.com/OWASP-Complete-Guide-Service-Publishing/dp/1867423413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https://unsplash.com/photos/MtBsjmC4RT0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8470162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298470162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" type="secHead">
  <p:cSld name="SECTION_HEADER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2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2487" y="1142815"/>
            <a:ext cx="499045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2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2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82"/>
          <p:cNvSpPr txBox="1"/>
          <p:nvPr/>
        </p:nvSpPr>
        <p:spPr>
          <a:xfrm>
            <a:off x="7882000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White background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" name="Google Shape;65;p91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with dots">
  <p:cSld name="ONE_COLUMN_TEXT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2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2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92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70" name="Google Shape;7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2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image">
  <p:cSld name="MAIN_POINT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3"/>
          <p:cNvSpPr txBox="1"/>
          <p:nvPr>
            <p:ph idx="1" type="body"/>
          </p:nvPr>
        </p:nvSpPr>
        <p:spPr>
          <a:xfrm>
            <a:off x="804650" y="1497600"/>
            <a:ext cx="35208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9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5" name="Google Shape;75;p93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93"/>
          <p:cNvSpPr/>
          <p:nvPr>
            <p:ph idx="3" type="pic"/>
          </p:nvPr>
        </p:nvSpPr>
        <p:spPr>
          <a:xfrm>
            <a:off x="4818550" y="1497600"/>
            <a:ext cx="3520800" cy="2523900"/>
          </a:xfrm>
          <a:prstGeom prst="roundRect">
            <a:avLst>
              <a:gd fmla="val 420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2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4"/>
          <p:cNvSpPr txBox="1"/>
          <p:nvPr>
            <p:ph idx="1" type="body"/>
          </p:nvPr>
        </p:nvSpPr>
        <p:spPr>
          <a:xfrm>
            <a:off x="2811600" y="1518825"/>
            <a:ext cx="35199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9" name="Google Shape;79;p94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0" name="Google Shape;80;p94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with box">
  <p:cSld name="MAIN_POINT_1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5"/>
          <p:cNvSpPr txBox="1"/>
          <p:nvPr>
            <p:ph idx="1" type="body"/>
          </p:nvPr>
        </p:nvSpPr>
        <p:spPr>
          <a:xfrm>
            <a:off x="2572050" y="1603650"/>
            <a:ext cx="3999900" cy="19362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95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4" name="Google Shape;84;p95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small box">
  <p:cSld name="CAPTION_ONLY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6"/>
          <p:cNvSpPr txBox="1"/>
          <p:nvPr/>
        </p:nvSpPr>
        <p:spPr>
          <a:xfrm>
            <a:off x="8778250" y="420225"/>
            <a:ext cx="49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96"/>
          <p:cNvPicPr preferRelativeResize="0"/>
          <p:nvPr/>
        </p:nvPicPr>
        <p:blipFill rotWithShape="1">
          <a:blip r:embed="rId2">
            <a:alphaModFix amt="50000"/>
          </a:blip>
          <a:srcRect b="14670" l="44914" r="48550" t="3736"/>
          <a:stretch/>
        </p:blipFill>
        <p:spPr>
          <a:xfrm>
            <a:off x="8739300" y="459850"/>
            <a:ext cx="574704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6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9" name="Google Shape;89;p96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medium box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7"/>
          <p:cNvSpPr txBox="1"/>
          <p:nvPr/>
        </p:nvSpPr>
        <p:spPr>
          <a:xfrm>
            <a:off x="7644375" y="420225"/>
            <a:ext cx="1630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97"/>
          <p:cNvPicPr preferRelativeResize="0"/>
          <p:nvPr/>
        </p:nvPicPr>
        <p:blipFill rotWithShape="1">
          <a:blip r:embed="rId2">
            <a:alphaModFix amt="50000"/>
          </a:blip>
          <a:srcRect b="14670" l="32903" r="48548" t="3736"/>
          <a:stretch/>
        </p:blipFill>
        <p:spPr>
          <a:xfrm>
            <a:off x="7644375" y="459850"/>
            <a:ext cx="1630925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7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4" name="Google Shape;94;p97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85b841a31_0_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8" name="Google Shape;98;g2985b841a31_0_8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g2985b841a31_0_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985b841a31_0_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985b841a31_0_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" type="titleOnly">
  <p:cSld name="TITLE_ONLY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83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" name="Google Shape;19;p83"/>
          <p:cNvSpPr txBox="1"/>
          <p:nvPr/>
        </p:nvSpPr>
        <p:spPr>
          <a:xfrm>
            <a:off x="7837800" y="47545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large box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4"/>
          <p:cNvSpPr txBox="1"/>
          <p:nvPr/>
        </p:nvSpPr>
        <p:spPr>
          <a:xfrm>
            <a:off x="5358375" y="420225"/>
            <a:ext cx="391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 amt="50000"/>
          </a:blip>
          <a:srcRect b="14670" l="6543" r="48551" t="3736"/>
          <a:stretch/>
        </p:blipFill>
        <p:spPr>
          <a:xfrm>
            <a:off x="5326550" y="459850"/>
            <a:ext cx="3948749" cy="419629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4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84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_TITLE_AND_DESCRIPTION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5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8" name="Google Shape;2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5"/>
          <p:cNvSpPr txBox="1"/>
          <p:nvPr/>
        </p:nvSpPr>
        <p:spPr>
          <a:xfrm>
            <a:off x="7899950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kground">
  <p:cSld name="CUSTOM_1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6"/>
          <p:cNvSpPr txBox="1"/>
          <p:nvPr/>
        </p:nvSpPr>
        <p:spPr>
          <a:xfrm>
            <a:off x="7837800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ith dots">
  <p:cSld name="CUSTOM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7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7"/>
          <p:cNvSpPr txBox="1"/>
          <p:nvPr/>
        </p:nvSpPr>
        <p:spPr>
          <a:xfrm>
            <a:off x="7837800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Circles">
  <p:cSld name="TITLE_ONLY_1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/>
          <p:nvPr/>
        </p:nvSpPr>
        <p:spPr>
          <a:xfrm>
            <a:off x="6659988" y="2363600"/>
            <a:ext cx="6041700" cy="6041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8"/>
          <p:cNvSpPr/>
          <p:nvPr/>
        </p:nvSpPr>
        <p:spPr>
          <a:xfrm>
            <a:off x="7277319" y="2980932"/>
            <a:ext cx="4806900" cy="4807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8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8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/>
        </p:nvSpPr>
        <p:spPr>
          <a:xfrm>
            <a:off x="79178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8"/>
          <p:cNvSpPr/>
          <p:nvPr/>
        </p:nvSpPr>
        <p:spPr>
          <a:xfrm>
            <a:off x="3714163" y="-761925"/>
            <a:ext cx="4076700" cy="4076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8"/>
          <p:cNvSpPr/>
          <p:nvPr/>
        </p:nvSpPr>
        <p:spPr>
          <a:xfrm>
            <a:off x="4130713" y="-345375"/>
            <a:ext cx="3243600" cy="3243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8"/>
          <p:cNvSpPr/>
          <p:nvPr/>
        </p:nvSpPr>
        <p:spPr>
          <a:xfrm>
            <a:off x="4549963" y="73875"/>
            <a:ext cx="2405100" cy="2405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8"/>
          <p:cNvSpPr/>
          <p:nvPr/>
        </p:nvSpPr>
        <p:spPr>
          <a:xfrm>
            <a:off x="2477363" y="3559350"/>
            <a:ext cx="3045600" cy="3045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8"/>
          <p:cNvSpPr/>
          <p:nvPr/>
        </p:nvSpPr>
        <p:spPr>
          <a:xfrm>
            <a:off x="2788533" y="3870520"/>
            <a:ext cx="2422800" cy="2423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8"/>
          <p:cNvSpPr/>
          <p:nvPr/>
        </p:nvSpPr>
        <p:spPr>
          <a:xfrm>
            <a:off x="3101720" y="4183708"/>
            <a:ext cx="1797300" cy="1797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8"/>
          <p:cNvSpPr/>
          <p:nvPr/>
        </p:nvSpPr>
        <p:spPr>
          <a:xfrm>
            <a:off x="7898553" y="3656065"/>
            <a:ext cx="3564600" cy="356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8"/>
          <p:cNvSpPr/>
          <p:nvPr/>
        </p:nvSpPr>
        <p:spPr>
          <a:xfrm>
            <a:off x="3482857" y="4564844"/>
            <a:ext cx="1035000" cy="103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White background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9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3" name="Google Shape;53;p89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9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5" name="Google Shape;55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0538" y="1142825"/>
            <a:ext cx="50292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 with dots" type="tx">
  <p:cSld name="TITLE_AND_BODY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0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0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9" name="Google Shape;5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487" y="1142815"/>
            <a:ext cx="499045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0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0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0"/>
          <p:cNvSpPr txBox="1"/>
          <p:nvPr/>
        </p:nvSpPr>
        <p:spPr>
          <a:xfrm>
            <a:off x="8070275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2506350" y="1633350"/>
            <a:ext cx="41313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22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81"/>
          <p:cNvSpPr txBox="1"/>
          <p:nvPr/>
        </p:nvSpPr>
        <p:spPr>
          <a:xfrm>
            <a:off x="7837800" y="47991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pos="265">
          <p15:clr>
            <a:srgbClr val="EA4335"/>
          </p15:clr>
        </p15:guide>
        <p15:guide id="4" pos="2304">
          <p15:clr>
            <a:srgbClr val="FFD966"/>
          </p15:clr>
        </p15:guide>
        <p15:guide id="5" pos="2339">
          <p15:clr>
            <a:srgbClr val="FFD966"/>
          </p15:clr>
        </p15:guide>
        <p15:guide id="6" pos="2650">
          <p15:clr>
            <a:srgbClr val="FFD966"/>
          </p15:clr>
        </p15:guide>
        <p15:guide id="7" pos="2684">
          <p15:clr>
            <a:srgbClr val="FFD966"/>
          </p15:clr>
        </p15:guide>
        <p15:guide id="8" pos="3341">
          <p15:clr>
            <a:srgbClr val="FFD966"/>
          </p15:clr>
        </p15:guide>
        <p15:guide id="9" pos="3375">
          <p15:clr>
            <a:srgbClr val="FFD966"/>
          </p15:clr>
        </p15:guide>
        <p15:guide id="10" pos="4781">
          <p15:clr>
            <a:srgbClr val="FFD966"/>
          </p15:clr>
        </p15:guide>
        <p15:guide id="11" pos="4815">
          <p15:clr>
            <a:srgbClr val="FFD966"/>
          </p15:clr>
        </p15:guide>
        <p15:guide id="12" pos="5495">
          <p15:clr>
            <a:srgbClr val="EA4335"/>
          </p15:clr>
        </p15:guide>
        <p15:guide id="13" pos="5530">
          <p15:clr>
            <a:srgbClr val="EA4335"/>
          </p15:clr>
        </p15:guide>
        <p15:guide id="14" orient="horz" pos="265">
          <p15:clr>
            <a:srgbClr val="EA4335"/>
          </p15:clr>
        </p15:guide>
        <p15:guide id="15" orient="horz" pos="461">
          <p15:clr>
            <a:srgbClr val="FFD966"/>
          </p15:clr>
        </p15:guide>
        <p15:guide id="16" orient="horz" pos="495">
          <p15:clr>
            <a:srgbClr val="FFD966"/>
          </p15:clr>
        </p15:guide>
        <p15:guide id="17" orient="horz" pos="2730">
          <p15:clr>
            <a:srgbClr val="FFD966"/>
          </p15:clr>
        </p15:guide>
        <p15:guide id="18" orient="horz" pos="2765">
          <p15:clr>
            <a:srgbClr val="FFD966"/>
          </p15:clr>
        </p15:guide>
        <p15:guide id="19" orient="horz" pos="2961">
          <p15:clr>
            <a:srgbClr val="EA4335"/>
          </p15:clr>
        </p15:guide>
        <p15:guide id="20" orient="horz" pos="29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hyperlink" Target="https://www.guidepointsecurity.com/wp-content/uploads/2019/08/CYBERscape.pdf" TargetMode="External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64.png"/><Relationship Id="rId5" Type="http://schemas.openxmlformats.org/officeDocument/2006/relationships/hyperlink" Target="https://www.meetup.com/pro/owasp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wasp.org/projects/" TargetMode="External"/><Relationship Id="rId4" Type="http://schemas.openxmlformats.org/officeDocument/2006/relationships/hyperlink" Target="https://owasp.org/projects/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s://owasp.org/project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opencre.org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securityknowledgeframework.org/" TargetMode="External"/><Relationship Id="rId4" Type="http://schemas.openxmlformats.org/officeDocument/2006/relationships/hyperlink" Target="https://github.com/SecurityRAT/SecurityRAT" TargetMode="External"/><Relationship Id="rId5" Type="http://schemas.openxmlformats.org/officeDocument/2006/relationships/hyperlink" Target="https://owasp.org/www-project-application-security-verification-standard/" TargetMode="External"/><Relationship Id="rId6" Type="http://schemas.openxmlformats.org/officeDocument/2006/relationships/hyperlink" Target="https://owasp.org/www-project-mobile-app-security/" TargetMode="External"/><Relationship Id="rId7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wasp.org/www-project-threat-dragon/" TargetMode="External"/><Relationship Id="rId4" Type="http://schemas.openxmlformats.org/officeDocument/2006/relationships/hyperlink" Target="https://owasp.org/www-project-pytm/" TargetMode="External"/><Relationship Id="rId5" Type="http://schemas.openxmlformats.org/officeDocument/2006/relationships/hyperlink" Target="https://owasp.org/www-project-cornucopia/" TargetMode="External"/><Relationship Id="rId6" Type="http://schemas.openxmlformats.org/officeDocument/2006/relationships/hyperlink" Target="https://www.youtube.com/watch?v=KGy_KCRUGd4" TargetMode="External"/><Relationship Id="rId7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owasp.org/www-project-proactive-controls/" TargetMode="External"/><Relationship Id="rId4" Type="http://schemas.openxmlformats.org/officeDocument/2006/relationships/hyperlink" Target="https://owasp.org/www-project-go-secure-coding-practices-guide/" TargetMode="External"/><Relationship Id="rId5" Type="http://schemas.openxmlformats.org/officeDocument/2006/relationships/hyperlink" Target="https://cheatsheetseries.owasp.org/" TargetMode="External"/><Relationship Id="rId6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hyperlink" Target="https://cheatsheetseries.owasp.org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owasp.org/www-project-dependency-check/" TargetMode="External"/><Relationship Id="rId4" Type="http://schemas.openxmlformats.org/officeDocument/2006/relationships/hyperlink" Target="https://dependencytrack.org/" TargetMode="External"/><Relationship Id="rId5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owasp.org/www-project-enterprise-security-api/" TargetMode="External"/><Relationship Id="rId4" Type="http://schemas.openxmlformats.org/officeDocument/2006/relationships/hyperlink" Target="https://owasp.org/www-project-csrfguard/" TargetMode="External"/><Relationship Id="rId5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owasp.org/www-project-web-security-testing-guide/" TargetMode="External"/><Relationship Id="rId4" Type="http://schemas.openxmlformats.org/officeDocument/2006/relationships/hyperlink" Target="https://owasp.org/www-project-mobile-app-security/" TargetMode="External"/><Relationship Id="rId5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owasp.org/www-project-code-pulse/" TargetMode="External"/><Relationship Id="rId4" Type="http://schemas.openxmlformats.org/officeDocument/2006/relationships/hyperlink" Target="https://owasp.org/www-project-amass/" TargetMode="External"/><Relationship Id="rId9" Type="http://schemas.openxmlformats.org/officeDocument/2006/relationships/image" Target="../media/image70.png"/><Relationship Id="rId5" Type="http://schemas.openxmlformats.org/officeDocument/2006/relationships/hyperlink" Target="https://github.com/owtf/owtf" TargetMode="External"/><Relationship Id="rId6" Type="http://schemas.openxmlformats.org/officeDocument/2006/relationships/hyperlink" Target="https://github.com/OWASP/Nettacker" TargetMode="External"/><Relationship Id="rId7" Type="http://schemas.openxmlformats.org/officeDocument/2006/relationships/hyperlink" Target="https://www.zaproxy.org/" TargetMode="External"/><Relationship Id="rId8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zaproxy.org/blog/2023-08-01-zap-is-joining-the-software-security-project/" TargetMode="External"/><Relationship Id="rId4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OWASP/glue" TargetMode="External"/><Relationship Id="rId4" Type="http://schemas.openxmlformats.org/officeDocument/2006/relationships/hyperlink" Target="https://www.securecodebox.io/" TargetMode="External"/><Relationship Id="rId5" Type="http://schemas.openxmlformats.org/officeDocument/2006/relationships/hyperlink" Target="https://github.com/thought-machine/dracon/" TargetMode="External"/><Relationship Id="rId6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defectdojo.com/" TargetMode="External"/><Relationship Id="rId4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owaspsamm.org/" TargetMode="External"/><Relationship Id="rId4" Type="http://schemas.openxmlformats.org/officeDocument/2006/relationships/hyperlink" Target="https://owasp.org/www-project-application-security-verification-standard/" TargetMode="External"/><Relationship Id="rId5" Type="http://schemas.openxmlformats.org/officeDocument/2006/relationships/hyperlink" Target="https://owasp.org/www-project-mobile-app-security/" TargetMode="External"/><Relationship Id="rId6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owasp.org/www-project-top-ten/" TargetMode="External"/><Relationship Id="rId4" Type="http://schemas.openxmlformats.org/officeDocument/2006/relationships/hyperlink" Target="https://owasp.org/www-project-juice-shop/" TargetMode="External"/><Relationship Id="rId5" Type="http://schemas.openxmlformats.org/officeDocument/2006/relationships/hyperlink" Target="https://github.com/OWASP/SecurityShepherd" TargetMode="External"/><Relationship Id="rId6" Type="http://schemas.openxmlformats.org/officeDocument/2006/relationships/hyperlink" Target="https://owasp.org/www-project-snakes-and-ladders/" TargetMode="External"/><Relationship Id="rId7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owasp.org/www-project-top-ten/" TargetMode="External"/><Relationship Id="rId4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owasp.org/Top10/A02_2021-Cryptographic_Failures/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hyperlink" Target="https://owasp.org/www-project-desktop-app-security-top-10/" TargetMode="External"/><Relationship Id="rId10" Type="http://schemas.openxmlformats.org/officeDocument/2006/relationships/hyperlink" Target="https://owasp.org/www-project-data-security-top-10/" TargetMode="External"/><Relationship Id="rId13" Type="http://schemas.openxmlformats.org/officeDocument/2006/relationships/hyperlink" Target="https://owasp.org/www-project-serverless-top-10/" TargetMode="External"/><Relationship Id="rId12" Type="http://schemas.openxmlformats.org/officeDocument/2006/relationships/hyperlink" Target="https://owasp.org/www-project-docker-top-10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owasp.org/www-project-api-security/" TargetMode="External"/><Relationship Id="rId4" Type="http://schemas.openxmlformats.org/officeDocument/2006/relationships/hyperlink" Target="https://owasp.org/www-project-api-security/" TargetMode="External"/><Relationship Id="rId9" Type="http://schemas.openxmlformats.org/officeDocument/2006/relationships/hyperlink" Target="https://owasp.org/www-project-cloud-native-application-security-top-10/" TargetMode="External"/><Relationship Id="rId15" Type="http://schemas.openxmlformats.org/officeDocument/2006/relationships/hyperlink" Target="https://owasp.org/www-project-top-10-client-side-security-risks/" TargetMode="External"/><Relationship Id="rId14" Type="http://schemas.openxmlformats.org/officeDocument/2006/relationships/hyperlink" Target="https://owasp.org/www-project-thick-client-top-10/" TargetMode="External"/><Relationship Id="rId5" Type="http://schemas.openxmlformats.org/officeDocument/2006/relationships/hyperlink" Target="https://owasp.org/www-project-top-10-ci-cd-security-risks/" TargetMode="External"/><Relationship Id="rId6" Type="http://schemas.openxmlformats.org/officeDocument/2006/relationships/hyperlink" Target="https://owasp.org/www-project-kubernetes-top-ten/" TargetMode="External"/><Relationship Id="rId7" Type="http://schemas.openxmlformats.org/officeDocument/2006/relationships/hyperlink" Target="https://owasp.org/www-project-top-10-low-code-no-code-security-risks/" TargetMode="External"/><Relationship Id="rId8" Type="http://schemas.openxmlformats.org/officeDocument/2006/relationships/hyperlink" Target="https://owasp.org/www-project-top-10-privacy-risks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juice-shop/juice-shop/blob/master/REFERENCES.md" TargetMode="External"/><Relationship Id="rId4" Type="http://schemas.openxmlformats.org/officeDocument/2006/relationships/image" Target="../media/image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juice-shop/juice-shop/blob/master/REFERENCES.md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youtube.com/watch?v=n9DK87g_AIo" TargetMode="External"/><Relationship Id="rId4" Type="http://schemas.openxmlformats.org/officeDocument/2006/relationships/image" Target="../media/image96.png"/><Relationship Id="rId5" Type="http://schemas.openxmlformats.org/officeDocument/2006/relationships/hyperlink" Target="https://www.youtube.com/watch?v=n9DK87g_AIo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c0rdis/security-champions-playbook/tree/master/Security%20Playbook" TargetMode="External"/><Relationship Id="rId4" Type="http://schemas.openxmlformats.org/officeDocument/2006/relationships/hyperlink" Target="https://owaspsamm.org/" TargetMode="External"/><Relationship Id="rId5" Type="http://schemas.openxmlformats.org/officeDocument/2006/relationships/hyperlink" Target="https://owasp.org/www-project-application-security-verification-standard/" TargetMode="External"/><Relationship Id="rId6" Type="http://schemas.openxmlformats.org/officeDocument/2006/relationships/hyperlink" Target="https://owasp.org/www-project-mobile-app-security/" TargetMode="External"/><Relationship Id="rId7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owasp.org/www-project-modsecurity-core-rule-set/" TargetMode="External"/><Relationship Id="rId4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.pn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329813" y="2235150"/>
            <a:ext cx="860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Does Not Need To Be Fun: </a:t>
            </a:r>
            <a:b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Ignoring OWASP To Have A Terrible Time</a:t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00" y="3636800"/>
            <a:ext cx="4169000" cy="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/>
          <p:nvPr/>
        </p:nvSpPr>
        <p:spPr>
          <a:xfrm>
            <a:off x="1576285" y="574437"/>
            <a:ext cx="5991300" cy="39945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412" y="673825"/>
            <a:ext cx="5715025" cy="37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All Technology Has Human Costs</a:t>
            </a:r>
            <a:endParaRPr/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Does Bad Security Look Like?</a:t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1576285" y="574437"/>
            <a:ext cx="5991300" cy="39945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211" y="676950"/>
            <a:ext cx="5685576" cy="378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/>
          <p:nvPr/>
        </p:nvSpPr>
        <p:spPr>
          <a:xfrm>
            <a:off x="2717500" y="47025"/>
            <a:ext cx="3300600" cy="49083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576" y="122225"/>
            <a:ext cx="3089400" cy="467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/>
          <p:nvPr/>
        </p:nvSpPr>
        <p:spPr>
          <a:xfrm>
            <a:off x="1576275" y="209950"/>
            <a:ext cx="5593200" cy="46710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000" y="338325"/>
            <a:ext cx="5361030" cy="4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idx="4294967295" type="subTitle"/>
          </p:nvPr>
        </p:nvSpPr>
        <p:spPr>
          <a:xfrm>
            <a:off x="280000" y="1077875"/>
            <a:ext cx="64905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" sz="3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“All happy families are alike; each unhappy family is unhappy in its own way.”</a:t>
            </a:r>
            <a:endParaRPr b="0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" sz="3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― Leo Tolstoy , Anna Karenina</a:t>
            </a:r>
            <a:endParaRPr b="0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6993425" y="1077875"/>
            <a:ext cx="1965300" cy="25383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925" y="1144475"/>
            <a:ext cx="1868300" cy="24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21de8f9a3_0_6"/>
          <p:cNvSpPr/>
          <p:nvPr/>
        </p:nvSpPr>
        <p:spPr>
          <a:xfrm>
            <a:off x="3896418" y="1718456"/>
            <a:ext cx="4662300" cy="31215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821de8f9a3_0_6"/>
          <p:cNvSpPr/>
          <p:nvPr/>
        </p:nvSpPr>
        <p:spPr>
          <a:xfrm>
            <a:off x="5367391" y="1065336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2FA/MFA spamming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821de8f9a3_0_6"/>
          <p:cNvSpPr/>
          <p:nvPr/>
        </p:nvSpPr>
        <p:spPr>
          <a:xfrm>
            <a:off x="4405330" y="2155456"/>
            <a:ext cx="1084200" cy="3657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VPN Access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821de8f9a3_0_6"/>
          <p:cNvSpPr/>
          <p:nvPr/>
        </p:nvSpPr>
        <p:spPr>
          <a:xfrm>
            <a:off x="5957681" y="1998756"/>
            <a:ext cx="1084200" cy="3657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Scanning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Uber’s Infra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821de8f9a3_0_6"/>
          <p:cNvSpPr/>
          <p:nvPr/>
        </p:nvSpPr>
        <p:spPr>
          <a:xfrm>
            <a:off x="4099780" y="3029006"/>
            <a:ext cx="1695300" cy="36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PowerShell scripts in network share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821de8f9a3_0_6"/>
          <p:cNvSpPr/>
          <p:nvPr/>
        </p:nvSpPr>
        <p:spPr>
          <a:xfrm>
            <a:off x="5957681" y="2796256"/>
            <a:ext cx="1900500" cy="517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PowerShell script contained hardcoded credentials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21de8f9a3_0_6"/>
          <p:cNvSpPr txBox="1"/>
          <p:nvPr/>
        </p:nvSpPr>
        <p:spPr>
          <a:xfrm>
            <a:off x="5118273" y="768713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Credential access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821de8f9a3_0_6"/>
          <p:cNvSpPr txBox="1"/>
          <p:nvPr/>
        </p:nvSpPr>
        <p:spPr>
          <a:xfrm>
            <a:off x="5042381" y="2485562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821de8f9a3_0_6"/>
          <p:cNvSpPr txBox="1"/>
          <p:nvPr/>
        </p:nvSpPr>
        <p:spPr>
          <a:xfrm>
            <a:off x="4147456" y="1849549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access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821de8f9a3_0_6"/>
          <p:cNvSpPr txBox="1"/>
          <p:nvPr/>
        </p:nvSpPr>
        <p:spPr>
          <a:xfrm>
            <a:off x="6753695" y="3386847"/>
            <a:ext cx="14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821de8f9a3_0_6"/>
          <p:cNvSpPr/>
          <p:nvPr/>
        </p:nvSpPr>
        <p:spPr>
          <a:xfrm>
            <a:off x="6371218" y="3776106"/>
            <a:ext cx="1487100" cy="507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access to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Thycotic PAM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821de8f9a3_0_6"/>
          <p:cNvSpPr/>
          <p:nvPr/>
        </p:nvSpPr>
        <p:spPr>
          <a:xfrm>
            <a:off x="4057330" y="3752356"/>
            <a:ext cx="1780200" cy="8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internal apps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AWS, GCP, Google Drive, Slack, SentinelOne, HackerOne admin console, Internal employee dashboards…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g2821de8f9a3_0_6"/>
          <p:cNvCxnSpPr/>
          <p:nvPr/>
        </p:nvCxnSpPr>
        <p:spPr>
          <a:xfrm>
            <a:off x="5457731" y="2329606"/>
            <a:ext cx="6843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g2821de8f9a3_0_6"/>
          <p:cNvCxnSpPr>
            <a:stCxn id="213" idx="2"/>
            <a:endCxn id="214" idx="0"/>
          </p:cNvCxnSpPr>
          <p:nvPr/>
        </p:nvCxnSpPr>
        <p:spPr>
          <a:xfrm rot="5400000">
            <a:off x="5391281" y="1920456"/>
            <a:ext cx="664500" cy="1552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g2821de8f9a3_0_6"/>
          <p:cNvCxnSpPr>
            <a:stCxn id="214" idx="3"/>
            <a:endCxn id="215" idx="1"/>
          </p:cNvCxnSpPr>
          <p:nvPr/>
        </p:nvCxnSpPr>
        <p:spPr>
          <a:xfrm flipH="1" rot="10800000">
            <a:off x="5795080" y="3055256"/>
            <a:ext cx="162600" cy="1566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g2821de8f9a3_0_6"/>
          <p:cNvCxnSpPr>
            <a:stCxn id="215" idx="3"/>
            <a:endCxn id="220" idx="3"/>
          </p:cNvCxnSpPr>
          <p:nvPr/>
        </p:nvCxnSpPr>
        <p:spPr>
          <a:xfrm>
            <a:off x="7858181" y="3055156"/>
            <a:ext cx="600" cy="975000"/>
          </a:xfrm>
          <a:prstGeom prst="bentConnector3">
            <a:avLst>
              <a:gd fmla="val 397103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g2821de8f9a3_0_6"/>
          <p:cNvSpPr txBox="1"/>
          <p:nvPr/>
        </p:nvSpPr>
        <p:spPr>
          <a:xfrm>
            <a:off x="6499797" y="1242906"/>
            <a:ext cx="178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Uber Internal Network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821de8f9a3_0_6"/>
          <p:cNvSpPr txBox="1"/>
          <p:nvPr/>
        </p:nvSpPr>
        <p:spPr>
          <a:xfrm>
            <a:off x="5718308" y="4020770"/>
            <a:ext cx="9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Lateral movement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g2821de8f9a3_0_6"/>
          <p:cNvCxnSpPr>
            <a:stCxn id="220" idx="1"/>
            <a:endCxn id="221" idx="3"/>
          </p:cNvCxnSpPr>
          <p:nvPr/>
        </p:nvCxnSpPr>
        <p:spPr>
          <a:xfrm flipH="1">
            <a:off x="5837518" y="4030056"/>
            <a:ext cx="533700" cy="156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9" name="Google Shape;229;g2821de8f9a3_0_6"/>
          <p:cNvSpPr txBox="1"/>
          <p:nvPr/>
        </p:nvSpPr>
        <p:spPr>
          <a:xfrm>
            <a:off x="596700" y="1588600"/>
            <a:ext cx="2360100" cy="27210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500" u="none" cap="none" strike="noStrike">
                <a:solidFill>
                  <a:srgbClr val="081736"/>
                </a:solidFill>
                <a:latin typeface="Arial"/>
                <a:ea typeface="Arial"/>
                <a:cs typeface="Arial"/>
                <a:sym typeface="Arial"/>
              </a:rPr>
              <a:t>One exposed secret leads to many others!</a:t>
            </a:r>
            <a:endParaRPr b="1" i="0" sz="15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81736"/>
                </a:solidFill>
                <a:latin typeface="Arial"/>
                <a:ea typeface="Arial"/>
                <a:cs typeface="Arial"/>
                <a:sym typeface="Arial"/>
              </a:rPr>
              <a:t>Some mistakes are more expensive than others. One hardcoded secret giving access to Uber’s PAM solution led to a an organization wide IT takeover…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g2821de8f9a3_0_6"/>
          <p:cNvCxnSpPr>
            <a:stCxn id="211" idx="2"/>
            <a:endCxn id="212" idx="1"/>
          </p:cNvCxnSpPr>
          <p:nvPr/>
        </p:nvCxnSpPr>
        <p:spPr>
          <a:xfrm rot="5400000">
            <a:off x="4703791" y="1132536"/>
            <a:ext cx="907200" cy="1504200"/>
          </a:xfrm>
          <a:prstGeom prst="bentConnector4">
            <a:avLst>
              <a:gd fmla="val 12442" name="adj1"/>
              <a:gd fmla="val 14979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1" name="Google Shape;231;g2821de8f9a3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650" y="1875047"/>
            <a:ext cx="731836" cy="254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821de8f9a3_0_6"/>
          <p:cNvSpPr txBox="1"/>
          <p:nvPr>
            <p:ph idx="4294967295" type="title"/>
          </p:nvPr>
        </p:nvSpPr>
        <p:spPr>
          <a:xfrm>
            <a:off x="184350" y="15670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Uber Breach – September 2022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3" name="Google Shape;233;g2821de8f9a3_0_6"/>
          <p:cNvSpPr/>
          <p:nvPr/>
        </p:nvSpPr>
        <p:spPr>
          <a:xfrm>
            <a:off x="888575" y="1723725"/>
            <a:ext cx="1474800" cy="5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817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821de8f9a3_0_6"/>
          <p:cNvSpPr txBox="1"/>
          <p:nvPr>
            <p:ph idx="4294967295" type="subTitle"/>
          </p:nvPr>
        </p:nvSpPr>
        <p:spPr>
          <a:xfrm>
            <a:off x="56850" y="-24800"/>
            <a:ext cx="7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 Few Unhappy </a:t>
            </a:r>
            <a:r>
              <a:rPr b="1" i="0" lang="en" sz="32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Companies</a:t>
            </a:r>
            <a:endParaRPr b="1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g2821de8f9a3_0_33"/>
          <p:cNvCxnSpPr/>
          <p:nvPr/>
        </p:nvCxnSpPr>
        <p:spPr>
          <a:xfrm flipH="1" rot="10800000">
            <a:off x="5362800" y="1458200"/>
            <a:ext cx="21843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g2821de8f9a3_0_33"/>
          <p:cNvSpPr/>
          <p:nvPr/>
        </p:nvSpPr>
        <p:spPr>
          <a:xfrm>
            <a:off x="3757200" y="1627425"/>
            <a:ext cx="3719400" cy="11955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821de8f9a3_0_33"/>
          <p:cNvSpPr/>
          <p:nvPr/>
        </p:nvSpPr>
        <p:spPr>
          <a:xfrm>
            <a:off x="3338375" y="3056279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821de8f9a3_0_33"/>
          <p:cNvSpPr txBox="1"/>
          <p:nvPr>
            <p:ph idx="4294967295" type="title"/>
          </p:nvPr>
        </p:nvSpPr>
        <p:spPr>
          <a:xfrm>
            <a:off x="99600" y="119825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CircleCI – January 2023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3" name="Google Shape;243;g2821de8f9a3_0_33"/>
          <p:cNvSpPr/>
          <p:nvPr/>
        </p:nvSpPr>
        <p:spPr>
          <a:xfrm>
            <a:off x="5282641" y="1028461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Development System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821de8f9a3_0_33"/>
          <p:cNvSpPr/>
          <p:nvPr/>
        </p:nvSpPr>
        <p:spPr>
          <a:xfrm>
            <a:off x="6205250" y="2114225"/>
            <a:ext cx="11553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CircleCI Platform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821de8f9a3_0_33"/>
          <p:cNvSpPr/>
          <p:nvPr/>
        </p:nvSpPr>
        <p:spPr>
          <a:xfrm>
            <a:off x="4306475" y="1763625"/>
            <a:ext cx="1084200" cy="6444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Embedded Malware Used To Steal Secrets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821de8f9a3_0_33"/>
          <p:cNvSpPr txBox="1"/>
          <p:nvPr/>
        </p:nvSpPr>
        <p:spPr>
          <a:xfrm>
            <a:off x="5033523" y="731838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Engineer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21de8f9a3_0_33"/>
          <p:cNvSpPr/>
          <p:nvPr/>
        </p:nvSpPr>
        <p:spPr>
          <a:xfrm>
            <a:off x="3434250" y="3269700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2821de8f9a3_0_33"/>
          <p:cNvCxnSpPr/>
          <p:nvPr/>
        </p:nvCxnSpPr>
        <p:spPr>
          <a:xfrm>
            <a:off x="5506675" y="2292950"/>
            <a:ext cx="591300" cy="0"/>
          </a:xfrm>
          <a:prstGeom prst="straightConnector1">
            <a:avLst/>
          </a:prstGeom>
          <a:noFill/>
          <a:ln cap="flat" cmpd="sng" w="28575">
            <a:solidFill>
              <a:srgbClr val="ED423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9" name="Google Shape;249;g2821de8f9a3_0_33"/>
          <p:cNvSpPr txBox="1"/>
          <p:nvPr/>
        </p:nvSpPr>
        <p:spPr>
          <a:xfrm>
            <a:off x="465350" y="1551725"/>
            <a:ext cx="2360100" cy="21741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Customer secrets stolen, unauthorised access to GitHub repos and third-party systems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821de8f9a3_0_33"/>
          <p:cNvSpPr txBox="1"/>
          <p:nvPr/>
        </p:nvSpPr>
        <p:spPr>
          <a:xfrm>
            <a:off x="3859351" y="2433363"/>
            <a:ext cx="21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CircleCI Internal Network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g2821de8f9a3_0_33"/>
          <p:cNvCxnSpPr>
            <a:stCxn id="243" idx="2"/>
            <a:endCxn id="245" idx="1"/>
          </p:cNvCxnSpPr>
          <p:nvPr/>
        </p:nvCxnSpPr>
        <p:spPr>
          <a:xfrm rot="5400000">
            <a:off x="4719691" y="980911"/>
            <a:ext cx="691800" cy="1518300"/>
          </a:xfrm>
          <a:prstGeom prst="bentConnector4">
            <a:avLst>
              <a:gd fmla="val 26703" name="adj1"/>
              <a:gd fmla="val 11568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g2821de8f9a3_0_33"/>
          <p:cNvSpPr txBox="1"/>
          <p:nvPr/>
        </p:nvSpPr>
        <p:spPr>
          <a:xfrm>
            <a:off x="465350" y="751200"/>
            <a:ext cx="44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of a honeytoken alerted the security team of the breach </a:t>
            </a:r>
            <a:endParaRPr b="1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821de8f9a3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50" y="1659825"/>
            <a:ext cx="1910657" cy="5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821de8f9a3_0_33"/>
          <p:cNvSpPr/>
          <p:nvPr/>
        </p:nvSpPr>
        <p:spPr>
          <a:xfrm>
            <a:off x="6649650" y="903075"/>
            <a:ext cx="1736700" cy="3768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Attacker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g2821de8f9a3_0_33"/>
          <p:cNvCxnSpPr/>
          <p:nvPr/>
        </p:nvCxnSpPr>
        <p:spPr>
          <a:xfrm>
            <a:off x="6371550" y="1198400"/>
            <a:ext cx="3777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56" name="Google Shape;256;g2821de8f9a3_0_33"/>
          <p:cNvSpPr txBox="1"/>
          <p:nvPr/>
        </p:nvSpPr>
        <p:spPr>
          <a:xfrm>
            <a:off x="3131100" y="4088000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2821de8f9a3_0_33"/>
          <p:cNvCxnSpPr>
            <a:stCxn id="244" idx="2"/>
            <a:endCxn id="247" idx="0"/>
          </p:cNvCxnSpPr>
          <p:nvPr/>
        </p:nvCxnSpPr>
        <p:spPr>
          <a:xfrm rot="5400000">
            <a:off x="5151800" y="1638725"/>
            <a:ext cx="578400" cy="26838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ED423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g2821de8f9a3_0_33"/>
          <p:cNvSpPr/>
          <p:nvPr/>
        </p:nvSpPr>
        <p:spPr>
          <a:xfrm>
            <a:off x="5030350" y="3085158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821de8f9a3_0_33"/>
          <p:cNvSpPr/>
          <p:nvPr/>
        </p:nvSpPr>
        <p:spPr>
          <a:xfrm>
            <a:off x="5126225" y="3298175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821de8f9a3_0_33"/>
          <p:cNvSpPr txBox="1"/>
          <p:nvPr/>
        </p:nvSpPr>
        <p:spPr>
          <a:xfrm>
            <a:off x="4823075" y="4116475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821de8f9a3_0_33"/>
          <p:cNvSpPr/>
          <p:nvPr/>
        </p:nvSpPr>
        <p:spPr>
          <a:xfrm>
            <a:off x="6616375" y="2930825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821de8f9a3_0_33"/>
          <p:cNvSpPr/>
          <p:nvPr/>
        </p:nvSpPr>
        <p:spPr>
          <a:xfrm>
            <a:off x="6712250" y="3144325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821de8f9a3_0_33"/>
          <p:cNvSpPr txBox="1"/>
          <p:nvPr/>
        </p:nvSpPr>
        <p:spPr>
          <a:xfrm>
            <a:off x="6508700" y="4082450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g2821de8f9a3_0_33"/>
          <p:cNvCxnSpPr>
            <a:stCxn id="259" idx="0"/>
          </p:cNvCxnSpPr>
          <p:nvPr/>
        </p:nvCxnSpPr>
        <p:spPr>
          <a:xfrm rot="10800000">
            <a:off x="5777525" y="2977175"/>
            <a:ext cx="13500" cy="321000"/>
          </a:xfrm>
          <a:prstGeom prst="straightConnector1">
            <a:avLst/>
          </a:prstGeom>
          <a:noFill/>
          <a:ln cap="flat" cmpd="sng" w="28575">
            <a:solidFill>
              <a:srgbClr val="ED423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65" name="Google Shape;265;g2821de8f9a3_0_33"/>
          <p:cNvCxnSpPr>
            <a:stCxn id="244" idx="2"/>
            <a:endCxn id="262" idx="0"/>
          </p:cNvCxnSpPr>
          <p:nvPr/>
        </p:nvCxnSpPr>
        <p:spPr>
          <a:xfrm flipH="1" rot="-5400000">
            <a:off x="6853550" y="2620775"/>
            <a:ext cx="453000" cy="5943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ED423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g2821de8f9a3_0_33"/>
          <p:cNvSpPr/>
          <p:nvPr/>
        </p:nvSpPr>
        <p:spPr>
          <a:xfrm>
            <a:off x="7795825" y="1848925"/>
            <a:ext cx="852300" cy="8454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g2821de8f9a3_0_33"/>
          <p:cNvCxnSpPr/>
          <p:nvPr/>
        </p:nvCxnSpPr>
        <p:spPr>
          <a:xfrm flipH="1">
            <a:off x="7250550" y="2273875"/>
            <a:ext cx="534900" cy="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8" name="Google Shape;268;g2821de8f9a3_0_33"/>
          <p:cNvSpPr txBox="1"/>
          <p:nvPr>
            <p:ph idx="4294967295" type="subTitle"/>
          </p:nvPr>
        </p:nvSpPr>
        <p:spPr>
          <a:xfrm>
            <a:off x="56850" y="-24800"/>
            <a:ext cx="7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 Few Unhappy </a:t>
            </a:r>
            <a:r>
              <a:rPr b="1" i="0" lang="en" sz="32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Companies</a:t>
            </a:r>
            <a:endParaRPr b="1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21de8f9a3_0_84"/>
          <p:cNvSpPr/>
          <p:nvPr/>
        </p:nvSpPr>
        <p:spPr>
          <a:xfrm>
            <a:off x="3770025" y="2673150"/>
            <a:ext cx="5168400" cy="13863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821de8f9a3_0_84"/>
          <p:cNvSpPr txBox="1"/>
          <p:nvPr>
            <p:ph idx="4294967295" type="title"/>
          </p:nvPr>
        </p:nvSpPr>
        <p:spPr>
          <a:xfrm>
            <a:off x="56850" y="82975"/>
            <a:ext cx="56655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AstraZeneca – November 2022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5" name="Google Shape;275;g2821de8f9a3_0_84"/>
          <p:cNvSpPr/>
          <p:nvPr/>
        </p:nvSpPr>
        <p:spPr>
          <a:xfrm>
            <a:off x="3905213" y="1270988"/>
            <a:ext cx="14160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1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821de8f9a3_0_84"/>
          <p:cNvSpPr/>
          <p:nvPr/>
        </p:nvSpPr>
        <p:spPr>
          <a:xfrm>
            <a:off x="6260000" y="3009400"/>
            <a:ext cx="2360100" cy="9819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Env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821de8f9a3_0_84"/>
          <p:cNvSpPr txBox="1"/>
          <p:nvPr/>
        </p:nvSpPr>
        <p:spPr>
          <a:xfrm>
            <a:off x="422600" y="1514875"/>
            <a:ext cx="2360100" cy="30786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environment credentials pushed to GitHub. Another user pushed real patient data to the test environment.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Credentials were exposed for over a year before reported. Number of patients affected was never disclosed.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821de8f9a3_0_84"/>
          <p:cNvSpPr txBox="1"/>
          <p:nvPr/>
        </p:nvSpPr>
        <p:spPr>
          <a:xfrm>
            <a:off x="422600" y="714350"/>
            <a:ext cx="44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Unknown number of affected end users</a:t>
            </a:r>
            <a:endParaRPr b="1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821de8f9a3_0_84"/>
          <p:cNvSpPr txBox="1"/>
          <p:nvPr/>
        </p:nvSpPr>
        <p:spPr>
          <a:xfrm>
            <a:off x="4943150" y="2792563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Publicly Accessible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821de8f9a3_0_84"/>
          <p:cNvSpPr/>
          <p:nvPr/>
        </p:nvSpPr>
        <p:spPr>
          <a:xfrm>
            <a:off x="4095200" y="3013875"/>
            <a:ext cx="852300" cy="8454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g2821de8f9a3_0_84"/>
          <p:cNvCxnSpPr>
            <a:stCxn id="280" idx="3"/>
            <a:endCxn id="276" idx="1"/>
          </p:cNvCxnSpPr>
          <p:nvPr/>
        </p:nvCxnSpPr>
        <p:spPr>
          <a:xfrm>
            <a:off x="4947500" y="3436575"/>
            <a:ext cx="1312500" cy="6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g2821de8f9a3_0_84"/>
          <p:cNvCxnSpPr>
            <a:stCxn id="275" idx="3"/>
            <a:endCxn id="276" idx="1"/>
          </p:cNvCxnSpPr>
          <p:nvPr/>
        </p:nvCxnSpPr>
        <p:spPr>
          <a:xfrm>
            <a:off x="5321213" y="1559588"/>
            <a:ext cx="938700" cy="19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triangle"/>
            <a:tailEnd len="med" w="med" type="triangle"/>
          </a:ln>
        </p:spPr>
      </p:cxnSp>
      <p:pic>
        <p:nvPicPr>
          <p:cNvPr id="283" name="Google Shape;283;g2821de8f9a3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25" y="1042175"/>
            <a:ext cx="1837650" cy="1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821de8f9a3_0_84"/>
          <p:cNvSpPr/>
          <p:nvPr/>
        </p:nvSpPr>
        <p:spPr>
          <a:xfrm>
            <a:off x="7387213" y="1166500"/>
            <a:ext cx="14160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2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g2821de8f9a3_0_84"/>
          <p:cNvCxnSpPr>
            <a:stCxn id="284" idx="2"/>
            <a:endCxn id="276" idx="0"/>
          </p:cNvCxnSpPr>
          <p:nvPr/>
        </p:nvCxnSpPr>
        <p:spPr>
          <a:xfrm flipH="1">
            <a:off x="7440013" y="1743700"/>
            <a:ext cx="655200" cy="126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g2821de8f9a3_0_84"/>
          <p:cNvCxnSpPr>
            <a:stCxn id="275" idx="2"/>
            <a:endCxn id="280" idx="0"/>
          </p:cNvCxnSpPr>
          <p:nvPr/>
        </p:nvCxnSpPr>
        <p:spPr>
          <a:xfrm flipH="1">
            <a:off x="4521413" y="1848188"/>
            <a:ext cx="91800" cy="116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g2821de8f9a3_0_84"/>
          <p:cNvSpPr/>
          <p:nvPr/>
        </p:nvSpPr>
        <p:spPr>
          <a:xfrm>
            <a:off x="4025216" y="2077824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Env Credentials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821de8f9a3_0_84"/>
          <p:cNvSpPr/>
          <p:nvPr/>
        </p:nvSpPr>
        <p:spPr>
          <a:xfrm>
            <a:off x="7190726" y="2063665"/>
            <a:ext cx="1153800" cy="28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Patient Data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821de8f9a3_0_84"/>
          <p:cNvSpPr txBox="1"/>
          <p:nvPr>
            <p:ph idx="4294967295" type="subTitle"/>
          </p:nvPr>
        </p:nvSpPr>
        <p:spPr>
          <a:xfrm>
            <a:off x="56850" y="-24800"/>
            <a:ext cx="7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 Few Unhappy </a:t>
            </a:r>
            <a:r>
              <a:rPr b="1" i="0" lang="en" sz="32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Companies</a:t>
            </a:r>
            <a:endParaRPr b="1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73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85b841a31_0_0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985b841a31_0_0"/>
          <p:cNvSpPr txBox="1"/>
          <p:nvPr>
            <p:ph type="title"/>
          </p:nvPr>
        </p:nvSpPr>
        <p:spPr>
          <a:xfrm>
            <a:off x="417399" y="482600"/>
            <a:ext cx="8408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TechBash </a:t>
            </a:r>
            <a:r>
              <a:rPr lang="en" sz="2800">
                <a:solidFill>
                  <a:schemeClr val="lt1"/>
                </a:solidFill>
              </a:rPr>
              <a:t>2023</a:t>
            </a: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Sponsors!</a:t>
            </a:r>
            <a:endParaRPr/>
          </a:p>
        </p:txBody>
      </p:sp>
      <p:pic>
        <p:nvPicPr>
          <p:cNvPr descr="A group of logos on a white background&#10;&#10;Description automatically generated" id="114" name="Google Shape;114;g2985b841a3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54" y="1493273"/>
            <a:ext cx="8269898" cy="2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idx="4294967295" type="subTitle"/>
          </p:nvPr>
        </p:nvSpPr>
        <p:spPr>
          <a:xfrm>
            <a:off x="365750" y="128025"/>
            <a:ext cx="7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 Few Unhappy </a:t>
            </a:r>
            <a:r>
              <a:rPr b="1" i="0" lang="en" sz="32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Families</a:t>
            </a: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Companies</a:t>
            </a:r>
            <a:endParaRPr b="1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273150" y="662550"/>
            <a:ext cx="88293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</a:t>
            </a:r>
            <a:b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Log4Shell CVE-2021-44228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Thousands of product companies affected: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Adobe, Cisco, AWS, Broadcom, IBM, Okta, VMware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Potential impact to any of their thousands of customers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Security Teams Are Outnumbered</a:t>
            </a:r>
            <a:endParaRPr/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/>
          <p:nvPr>
            <p:ph idx="4294967295" type="title"/>
          </p:nvPr>
        </p:nvSpPr>
        <p:spPr>
          <a:xfrm>
            <a:off x="67950" y="277325"/>
            <a:ext cx="90081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100">
                <a:solidFill>
                  <a:schemeClr val="lt1"/>
                </a:solidFill>
              </a:rPr>
              <a:t>In the best organizations developers outnumber security team members 100:1 </a:t>
            </a:r>
            <a:br>
              <a:rPr lang="en" sz="3100">
                <a:solidFill>
                  <a:schemeClr val="lt1"/>
                </a:solidFill>
              </a:rPr>
            </a:b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											- Alex Rice, HackerOne</a:t>
            </a:r>
            <a:r>
              <a:rPr lang="en" sz="2400"/>
              <a:t>              </a:t>
            </a:r>
            <a:r>
              <a:rPr lang="en" sz="2400">
                <a:solidFill>
                  <a:srgbClr val="6B97FF"/>
                </a:solidFill>
              </a:rPr>
              <a:t>				       	                  	 				#Security@2022</a:t>
            </a:r>
            <a:br>
              <a:rPr lang="en" sz="2400"/>
            </a:br>
            <a:br>
              <a:rPr lang="en" sz="2400"/>
            </a:br>
            <a:r>
              <a:rPr lang="en" sz="30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0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0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rgbClr val="C9DAF8"/>
                </a:solidFill>
              </a:rPr>
              <a:t>🕺🕺🕺🕺🕺🕺🕺🕺🕺🕺🕺🕺🕺🕺🕺🕺🕺🕺🕺🕺🚨</a:t>
            </a:r>
            <a:endParaRPr sz="30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0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rgbClr val="C9DAF8"/>
                </a:solidFill>
              </a:rPr>
              <a:t>🕺🕺🕺🕺🕺🕺🕺🕺🕺🕺🕺🕺🕺🕺🕺🕺🕺🕺🕺🕺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275" y="78450"/>
            <a:ext cx="4493439" cy="4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 txBox="1"/>
          <p:nvPr/>
        </p:nvSpPr>
        <p:spPr>
          <a:xfrm>
            <a:off x="2991975" y="4209150"/>
            <a:ext cx="351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200" y="324913"/>
            <a:ext cx="2794750" cy="9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888" y="1680900"/>
            <a:ext cx="1666024" cy="2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650" y="2043394"/>
            <a:ext cx="3018874" cy="1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9950" y="533850"/>
            <a:ext cx="1527099" cy="1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2804" y="3055176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9550" y="152400"/>
            <a:ext cx="1527099" cy="18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5190" y="1680900"/>
            <a:ext cx="2056675" cy="2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8625"/>
            <a:ext cx="2794750" cy="9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763" y="1808450"/>
            <a:ext cx="1666024" cy="2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9350" y="2794769"/>
            <a:ext cx="3018874" cy="1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9950" y="533850"/>
            <a:ext cx="1527099" cy="1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2804" y="3055176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9550" y="152400"/>
            <a:ext cx="1527099" cy="18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5190" y="1680900"/>
            <a:ext cx="2056675" cy="25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277" y="131155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0177" y="90365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9177" y="139530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477" y="176875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8702" y="666926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6277" y="207355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8677" y="2225951"/>
            <a:ext cx="825651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704" y="2513726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9554" y="1768751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5241" y="2837126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2854" y="786376"/>
            <a:ext cx="1527099" cy="187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7041" y="2661776"/>
            <a:ext cx="1527099" cy="187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idx="4294967295" type="title"/>
          </p:nvPr>
        </p:nvSpPr>
        <p:spPr>
          <a:xfrm>
            <a:off x="67950" y="122250"/>
            <a:ext cx="5235600" cy="4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100">
                <a:solidFill>
                  <a:schemeClr val="lt1"/>
                </a:solidFill>
              </a:rPr>
              <a:t>But Devs Already Have A Lot To Worry About:</a:t>
            </a:r>
            <a:br>
              <a:rPr i="1" lang="en" sz="3200">
                <a:solidFill>
                  <a:schemeClr val="lt1"/>
                </a:solidFill>
              </a:rPr>
            </a:b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Delivery deadlines</a:t>
            </a: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Billable hours</a:t>
            </a: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Number of tickets closed</a:t>
            </a: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Bugs</a:t>
            </a: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DevOps</a:t>
            </a:r>
            <a:endParaRPr i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i="1" lang="en" sz="3200">
                <a:solidFill>
                  <a:schemeClr val="lt1"/>
                </a:solidFill>
              </a:rPr>
              <a:t>Fighting Kubernetes</a:t>
            </a:r>
            <a:endParaRPr i="1" sz="3200">
              <a:solidFill>
                <a:schemeClr val="lt1"/>
              </a:solidFill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649" y="1463200"/>
            <a:ext cx="3228393" cy="3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375" y="3086100"/>
            <a:ext cx="1104875" cy="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300" y="2739687"/>
            <a:ext cx="872400" cy="1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>
            <p:ph idx="4294967295" type="title"/>
          </p:nvPr>
        </p:nvSpPr>
        <p:spPr>
          <a:xfrm>
            <a:off x="5111950" y="570100"/>
            <a:ext cx="38943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300">
                <a:solidFill>
                  <a:schemeClr val="accent2"/>
                </a:solidFill>
              </a:rPr>
              <a:t>Only so much time</a:t>
            </a:r>
            <a:endParaRPr i="1" sz="3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idx="4294967295" type="title"/>
          </p:nvPr>
        </p:nvSpPr>
        <p:spPr>
          <a:xfrm>
            <a:off x="2597375" y="420625"/>
            <a:ext cx="3589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200"/>
              <a:t>Security Incident</a:t>
            </a:r>
            <a:endParaRPr i="1" sz="3300"/>
          </a:p>
        </p:txBody>
      </p:sp>
      <p:pic>
        <p:nvPicPr>
          <p:cNvPr id="363" name="Google Shape;3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 txBox="1"/>
          <p:nvPr>
            <p:ph idx="4294967295" type="title"/>
          </p:nvPr>
        </p:nvSpPr>
        <p:spPr>
          <a:xfrm>
            <a:off x="5721825" y="2083475"/>
            <a:ext cx="3589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200">
                <a:solidFill>
                  <a:schemeClr val="lt1"/>
                </a:solidFill>
              </a:rPr>
              <a:t>Focus On Security </a:t>
            </a:r>
            <a:endParaRPr i="1" sz="3300">
              <a:solidFill>
                <a:schemeClr val="lt1"/>
              </a:solidFill>
            </a:endParaRPr>
          </a:p>
        </p:txBody>
      </p:sp>
      <p:sp>
        <p:nvSpPr>
          <p:cNvPr id="365" name="Google Shape;365;p25"/>
          <p:cNvSpPr txBox="1"/>
          <p:nvPr>
            <p:ph idx="4294967295" type="title"/>
          </p:nvPr>
        </p:nvSpPr>
        <p:spPr>
          <a:xfrm>
            <a:off x="2451000" y="3730100"/>
            <a:ext cx="42420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2800">
                <a:solidFill>
                  <a:schemeClr val="lt1"/>
                </a:solidFill>
              </a:rPr>
              <a:t>Delivery Slows Down</a:t>
            </a:r>
            <a:endParaRPr i="1" sz="2900">
              <a:solidFill>
                <a:schemeClr val="lt1"/>
              </a:solidFill>
            </a:endParaRPr>
          </a:p>
        </p:txBody>
      </p:sp>
      <p:sp>
        <p:nvSpPr>
          <p:cNvPr id="366" name="Google Shape;366;p25"/>
          <p:cNvSpPr txBox="1"/>
          <p:nvPr>
            <p:ph idx="4294967295" type="title"/>
          </p:nvPr>
        </p:nvSpPr>
        <p:spPr>
          <a:xfrm>
            <a:off x="-188075" y="2190400"/>
            <a:ext cx="4683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000">
                <a:solidFill>
                  <a:schemeClr val="lt1"/>
                </a:solidFill>
              </a:rPr>
              <a:t>Focus On New Feature Delivery Times</a:t>
            </a:r>
            <a:endParaRPr i="1" sz="3100">
              <a:solidFill>
                <a:schemeClr val="lt1"/>
              </a:solidFill>
            </a:endParaRPr>
          </a:p>
        </p:txBody>
      </p:sp>
      <p:cxnSp>
        <p:nvCxnSpPr>
          <p:cNvPr id="367" name="Google Shape;367;p25"/>
          <p:cNvCxnSpPr>
            <a:endCxn id="364" idx="0"/>
          </p:cNvCxnSpPr>
          <p:nvPr/>
        </p:nvCxnSpPr>
        <p:spPr>
          <a:xfrm>
            <a:off x="5422125" y="661475"/>
            <a:ext cx="2094600" cy="14220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25"/>
          <p:cNvCxnSpPr/>
          <p:nvPr/>
        </p:nvCxnSpPr>
        <p:spPr>
          <a:xfrm flipH="1">
            <a:off x="6530850" y="3385550"/>
            <a:ext cx="1059000" cy="945300"/>
          </a:xfrm>
          <a:prstGeom prst="curvedConnector3">
            <a:avLst>
              <a:gd fmla="val 992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25"/>
          <p:cNvCxnSpPr>
            <a:endCxn id="362" idx="1"/>
          </p:cNvCxnSpPr>
          <p:nvPr/>
        </p:nvCxnSpPr>
        <p:spPr>
          <a:xfrm rot="-5400000">
            <a:off x="1378025" y="915175"/>
            <a:ext cx="1251900" cy="1186800"/>
          </a:xfrm>
          <a:prstGeom prst="curved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25"/>
          <p:cNvCxnSpPr>
            <a:stCxn id="365" idx="1"/>
          </p:cNvCxnSpPr>
          <p:nvPr/>
        </p:nvCxnSpPr>
        <p:spPr>
          <a:xfrm rot="10800000">
            <a:off x="1675800" y="3622100"/>
            <a:ext cx="775200" cy="472200"/>
          </a:xfrm>
          <a:prstGeom prst="curvedConnector3">
            <a:avLst>
              <a:gd fmla="val 86684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1" name="Google Shape;371;p25"/>
          <p:cNvSpPr txBox="1"/>
          <p:nvPr>
            <p:ph idx="4294967295" type="title"/>
          </p:nvPr>
        </p:nvSpPr>
        <p:spPr>
          <a:xfrm>
            <a:off x="1107150" y="-151125"/>
            <a:ext cx="69297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2800">
                <a:solidFill>
                  <a:schemeClr val="accent2"/>
                </a:solidFill>
              </a:rPr>
              <a:t>Business Priority View of Security </a:t>
            </a:r>
            <a:endParaRPr i="1" sz="2900">
              <a:solidFill>
                <a:schemeClr val="accent2"/>
              </a:solidFill>
            </a:endParaRPr>
          </a:p>
        </p:txBody>
      </p:sp>
      <p:sp>
        <p:nvSpPr>
          <p:cNvPr id="372" name="Google Shape;372;p25"/>
          <p:cNvSpPr txBox="1"/>
          <p:nvPr>
            <p:ph idx="4294967295" type="title"/>
          </p:nvPr>
        </p:nvSpPr>
        <p:spPr>
          <a:xfrm>
            <a:off x="2989100" y="338150"/>
            <a:ext cx="3589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3200">
                <a:solidFill>
                  <a:schemeClr val="lt1"/>
                </a:solidFill>
              </a:rPr>
              <a:t>Security Incident</a:t>
            </a:r>
            <a:endParaRPr i="1"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idx="4294967295" type="title"/>
          </p:nvPr>
        </p:nvSpPr>
        <p:spPr>
          <a:xfrm>
            <a:off x="67950" y="-65825"/>
            <a:ext cx="8970000" cy="4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2700">
                <a:solidFill>
                  <a:schemeClr val="accent2"/>
                </a:solidFill>
              </a:rPr>
              <a:t>The Number Of Security Tools Is Overwhelming </a:t>
            </a:r>
            <a:endParaRPr i="1"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i="1" sz="2800"/>
          </a:p>
        </p:txBody>
      </p:sp>
      <p:pic>
        <p:nvPicPr>
          <p:cNvPr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150" y="839775"/>
            <a:ext cx="5873700" cy="39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idx="4294967295" type="subTitle"/>
          </p:nvPr>
        </p:nvSpPr>
        <p:spPr>
          <a:xfrm>
            <a:off x="3376075" y="661150"/>
            <a:ext cx="51873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Now, here, you see, it takes all the running you can do, to keep in the same place. </a:t>
            </a:r>
            <a:br>
              <a:rPr b="1" i="0" lang="en" sz="2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you want to get somewhere else, you must run at least twice as fast as that!</a:t>
            </a:r>
            <a:endParaRPr b="1" i="0" sz="29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b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― The Red Queen,</a:t>
            </a:r>
            <a:b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Through the Looking-Glass, </a:t>
            </a:r>
            <a:b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 What Alice Found There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159875" y="860750"/>
            <a:ext cx="3010200" cy="29946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27"/>
          <p:cNvPicPr preferRelativeResize="0"/>
          <p:nvPr/>
        </p:nvPicPr>
        <p:blipFill rotWithShape="1">
          <a:blip r:embed="rId3">
            <a:alphaModFix/>
          </a:blip>
          <a:srcRect b="0" l="35575" r="0" t="0"/>
          <a:stretch/>
        </p:blipFill>
        <p:spPr>
          <a:xfrm>
            <a:off x="298338" y="1011893"/>
            <a:ext cx="2823561" cy="276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B97FF"/>
                </a:solidFill>
                <a:latin typeface="Arial"/>
                <a:ea typeface="Arial"/>
                <a:cs typeface="Arial"/>
                <a:sym typeface="Arial"/>
              </a:rPr>
              <a:t>Dwayne McDaniel</a:t>
            </a:r>
            <a:endParaRPr b="0" i="0" sz="14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3609975" y="111875"/>
            <a:ext cx="5229300" cy="4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 live in Chicago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I’ve been a Developer Advocate since 2016 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Socials:  @mcdwayne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@mcdwayne@mastodon.social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Happy to chat about anything, hit me up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Outside of tech, I love improv, karaoke and rock and roll </a:t>
            </a:r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8636c38407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5225" y="1119950"/>
            <a:ext cx="2844173" cy="38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8636c38407_0_28"/>
          <p:cNvSpPr txBox="1"/>
          <p:nvPr/>
        </p:nvSpPr>
        <p:spPr>
          <a:xfrm>
            <a:off x="1083450" y="365750"/>
            <a:ext cx="69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Need To Act As One Team</a:t>
            </a:r>
            <a:endParaRPr b="0" i="0" sz="37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" name="Google Shape;393;g28636c38407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525" y="2339950"/>
            <a:ext cx="409732" cy="5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8636c38407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875" y="2836228"/>
            <a:ext cx="409725" cy="66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8636c38407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4588" y="1119962"/>
            <a:ext cx="314825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8636c38407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3687" y="3159348"/>
            <a:ext cx="314825" cy="33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1643050" y="121650"/>
            <a:ext cx="5235600" cy="49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112" y="145000"/>
            <a:ext cx="449067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420700" y="121650"/>
            <a:ext cx="4734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3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7532500" y="859075"/>
            <a:ext cx="4734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b="0" i="0" sz="3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2986ce8b0cd_4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986ce8b0cd_4_3"/>
          <p:cNvSpPr txBox="1"/>
          <p:nvPr/>
        </p:nvSpPr>
        <p:spPr>
          <a:xfrm>
            <a:off x="420700" y="121650"/>
            <a:ext cx="4734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3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986ce8b0cd_4_3"/>
          <p:cNvSpPr txBox="1"/>
          <p:nvPr/>
        </p:nvSpPr>
        <p:spPr>
          <a:xfrm>
            <a:off x="7532500" y="859075"/>
            <a:ext cx="4734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b="0" i="0" sz="3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986ce8b0cd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8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8636c3840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8636c38407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955" y="172625"/>
            <a:ext cx="6362090" cy="35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8636c38407_0_13"/>
          <p:cNvSpPr txBox="1"/>
          <p:nvPr>
            <p:ph type="ctrTitle"/>
          </p:nvPr>
        </p:nvSpPr>
        <p:spPr>
          <a:xfrm>
            <a:off x="365700" y="1288225"/>
            <a:ext cx="84126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chemeClr val="accent2"/>
                </a:solidFill>
              </a:rPr>
              <a:t>I Wish Some Benevolent </a:t>
            </a:r>
            <a:endParaRPr sz="29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chemeClr val="accent2"/>
                </a:solidFill>
              </a:rPr>
              <a:t>Group Of Security Experts Could </a:t>
            </a:r>
            <a:br>
              <a:rPr lang="en" sz="2900">
                <a:solidFill>
                  <a:schemeClr val="accent2"/>
                </a:solidFill>
              </a:rPr>
            </a:br>
            <a:r>
              <a:rPr lang="en" sz="2900">
                <a:solidFill>
                  <a:schemeClr val="accent2"/>
                </a:solidFill>
              </a:rPr>
              <a:t>Help Me With This Stuff</a:t>
            </a:r>
            <a:endParaRPr sz="2900">
              <a:solidFill>
                <a:schemeClr val="accent2"/>
              </a:solidFill>
            </a:endParaRPr>
          </a:p>
        </p:txBody>
      </p:sp>
      <p:sp>
        <p:nvSpPr>
          <p:cNvPr id="421" name="Google Shape;421;g28636c38407_0_13"/>
          <p:cNvSpPr/>
          <p:nvPr/>
        </p:nvSpPr>
        <p:spPr>
          <a:xfrm>
            <a:off x="1910450" y="3324150"/>
            <a:ext cx="294000" cy="283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8636c38407_0_13"/>
          <p:cNvSpPr/>
          <p:nvPr/>
        </p:nvSpPr>
        <p:spPr>
          <a:xfrm>
            <a:off x="1663950" y="3624675"/>
            <a:ext cx="215400" cy="213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8636c38407_0_13"/>
          <p:cNvSpPr/>
          <p:nvPr/>
        </p:nvSpPr>
        <p:spPr>
          <a:xfrm>
            <a:off x="1390950" y="3838575"/>
            <a:ext cx="141600" cy="168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8636c38407_0_13"/>
          <p:cNvSpPr/>
          <p:nvPr/>
        </p:nvSpPr>
        <p:spPr>
          <a:xfrm>
            <a:off x="1175875" y="4035325"/>
            <a:ext cx="62700" cy="84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idx="1" type="subTitle"/>
          </p:nvPr>
        </p:nvSpPr>
        <p:spPr>
          <a:xfrm>
            <a:off x="49275" y="54925"/>
            <a:ext cx="9094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3400"/>
              <a:t>Open Web Application Security Project</a:t>
            </a:r>
            <a:endParaRPr sz="3400"/>
          </a:p>
        </p:txBody>
      </p:sp>
      <p:sp>
        <p:nvSpPr>
          <p:cNvPr id="430" name="Google Shape;430;p29"/>
          <p:cNvSpPr/>
          <p:nvPr/>
        </p:nvSpPr>
        <p:spPr>
          <a:xfrm>
            <a:off x="1800300" y="1773975"/>
            <a:ext cx="5543400" cy="17967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492" y="1773975"/>
            <a:ext cx="5018327" cy="1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OWASP.ORG 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975" y="786375"/>
            <a:ext cx="7659448" cy="382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/>
          <p:nvPr/>
        </p:nvSpPr>
        <p:spPr>
          <a:xfrm>
            <a:off x="1549201" y="2042550"/>
            <a:ext cx="6212100" cy="10584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014" y="2091650"/>
            <a:ext cx="5968474" cy="9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1"/>
          <p:cNvSpPr txBox="1"/>
          <p:nvPr>
            <p:ph idx="1" type="subTitle"/>
          </p:nvPr>
        </p:nvSpPr>
        <p:spPr>
          <a:xfrm>
            <a:off x="291600" y="7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3400"/>
              <a:t>OWASP Mission</a:t>
            </a:r>
            <a:endParaRPr sz="3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/>
        </p:nvSpPr>
        <p:spPr>
          <a:xfrm>
            <a:off x="420625" y="936850"/>
            <a:ext cx="84930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the world’s largest non-profit organization concerned with software security, OWASP: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the building of impactful 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Develops &amp; nurtures 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communities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through 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chapter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meetings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worldwide; and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educational 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publications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enable developers to write better software, and security professionals to make the world’s software more secure.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2"/>
          <p:cNvSpPr txBox="1"/>
          <p:nvPr>
            <p:ph idx="4294967295" type="subTitle"/>
          </p:nvPr>
        </p:nvSpPr>
        <p:spPr>
          <a:xfrm>
            <a:off x="291600" y="8237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Mission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ctrTitle"/>
          </p:nvPr>
        </p:nvSpPr>
        <p:spPr>
          <a:xfrm>
            <a:off x="1683450" y="1014000"/>
            <a:ext cx="57771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Projects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Communities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Events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Education and Training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" sz="3200">
                <a:solidFill>
                  <a:schemeClr val="lt1"/>
                </a:solidFill>
              </a:rPr>
              <a:t>Publications and Resources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>
            <p:ph idx="4294967295" type="subTitle"/>
          </p:nvPr>
        </p:nvSpPr>
        <p:spPr>
          <a:xfrm>
            <a:off x="291600" y="10987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Overview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4"/>
          <p:cNvSpPr/>
          <p:nvPr/>
        </p:nvSpPr>
        <p:spPr>
          <a:xfrm rot="5400000">
            <a:off x="5961925" y="1792425"/>
            <a:ext cx="4682700" cy="13176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183604" y="1837750"/>
            <a:ext cx="4239243" cy="1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Community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About GitGuardian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3748775" y="1264050"/>
            <a:ext cx="4812600" cy="19782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GitGuardian is the code security platform for the DevOps generation.</a:t>
            </a:r>
            <a:r>
              <a:rPr b="1" i="0" lang="en" sz="1800" u="none" cap="none" strike="noStrike">
                <a:solidFill>
                  <a:srgbClr val="0817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8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help enterprises answer the issue of "Where are my hardcoded secrets?"</a:t>
            </a:r>
            <a:endParaRPr b="1" i="0" sz="18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0" y="1225425"/>
            <a:ext cx="2654025" cy="26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/>
        </p:nvSpPr>
        <p:spPr>
          <a:xfrm>
            <a:off x="291500" y="128710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Chapters all over the world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Organized via MeetUp in most areas</a:t>
            </a:r>
            <a:b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Many online events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4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Community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975" y="785825"/>
            <a:ext cx="4094602" cy="23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475" y="3074475"/>
            <a:ext cx="2828608" cy="1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100" y="731850"/>
            <a:ext cx="6979814" cy="4106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5"/>
          <p:cNvSpPr txBox="1"/>
          <p:nvPr/>
        </p:nvSpPr>
        <p:spPr>
          <a:xfrm>
            <a:off x="46100" y="175125"/>
            <a:ext cx="8987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500" u="sng">
                <a:solidFill>
                  <a:schemeClr val="hlink"/>
                </a:solidFill>
                <a:hlinkClick r:id="rId5"/>
              </a:rPr>
              <a:t>https://www.meetup.com/pro/owasp/</a:t>
            </a:r>
            <a:endParaRPr b="0" i="0" sz="2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8ef23cf7c_0_0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Projects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86" name="Google Shape;486;g248ef23cf7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OWASP Projects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875" y="498813"/>
            <a:ext cx="1764000" cy="414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 txBox="1"/>
          <p:nvPr/>
        </p:nvSpPr>
        <p:spPr>
          <a:xfrm>
            <a:off x="3010675" y="785825"/>
            <a:ext cx="58599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core organizing concept for OWASP</a:t>
            </a:r>
            <a:b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Source repos</a:t>
            </a:r>
            <a:b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 by volunteers and experts</a:t>
            </a:r>
            <a:b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weekly submissions from the community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~30</a:t>
            </a:r>
            <a:r>
              <a:rPr lang="en" sz="2300">
                <a:solidFill>
                  <a:srgbClr val="FFFFFF"/>
                </a:solidFill>
              </a:rPr>
              <a:t>3</a:t>
            </a: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total </a:t>
            </a:r>
            <a:r>
              <a:rPr b="0" i="0" lang="en" sz="2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projects</a:t>
            </a: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any state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○"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~187 in "usable" state</a:t>
            </a:r>
            <a:b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248ef23cf7c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450" y="-454700"/>
            <a:ext cx="5885225" cy="61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48ef23cf7c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252" y="-119825"/>
            <a:ext cx="1054275" cy="55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48ef23cf7c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8902" y="-119825"/>
            <a:ext cx="1054275" cy="5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48ef23cf7c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00" y="184349"/>
            <a:ext cx="2074725" cy="46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48ef23cf7c_0_136"/>
          <p:cNvSpPr txBox="1"/>
          <p:nvPr/>
        </p:nvSpPr>
        <p:spPr>
          <a:xfrm>
            <a:off x="3438225" y="73750"/>
            <a:ext cx="5429400" cy="4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“Full” SDLC: 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Policy Gap Evaluation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Training/Education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Culture building and process maturing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Security Wayfinder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025" y="731425"/>
            <a:ext cx="5925100" cy="40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 txBox="1"/>
          <p:nvPr/>
        </p:nvSpPr>
        <p:spPr>
          <a:xfrm>
            <a:off x="365750" y="955800"/>
            <a:ext cx="23676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Organized around CRE, </a:t>
            </a:r>
            <a:b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ommon</a:t>
            </a:r>
            <a:b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equirement</a:t>
            </a:r>
            <a:b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numeration</a:t>
            </a:r>
            <a:b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CRE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4932975" y="731525"/>
            <a:ext cx="40809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Links together standards (NIST, CWE) in a coherent way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b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Helps clarify what each OWASP project is specifically addressing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https://www.opencre.org</a:t>
            </a: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allows you to just search the high level topic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0" y="637375"/>
            <a:ext cx="4193352" cy="263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675" y="2699525"/>
            <a:ext cx="3927352" cy="22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285c0122c5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00" y="184349"/>
            <a:ext cx="2074725" cy="46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85c0122c5b_0_10"/>
          <p:cNvSpPr txBox="1"/>
          <p:nvPr/>
        </p:nvSpPr>
        <p:spPr>
          <a:xfrm>
            <a:off x="3438225" y="73750"/>
            <a:ext cx="5429400" cy="4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“Full” SDLC: 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Policy Gap Evaluation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Training/Education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Culture building and process maturing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48ef23cf7c_0_146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Requirements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33" name="Google Shape;533;g248ef23cf7c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612" y="152400"/>
            <a:ext cx="3246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8ef23cf7c_0_201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Requirements Related Projects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48ef23cf7c_0_201"/>
          <p:cNvSpPr txBox="1"/>
          <p:nvPr/>
        </p:nvSpPr>
        <p:spPr>
          <a:xfrm>
            <a:off x="4000500" y="55307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Security Knowledge Framework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(Training platform)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Security RAT (Requirement Automation Tool) 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Application Security Verification Standard</a:t>
            </a: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^ 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Mobile Application Security Verification Standard</a:t>
            </a: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^=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(1st appearance)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248ef23cf7c_0_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125" y="731850"/>
            <a:ext cx="33909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8ef23cf7c_0_152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Design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46" name="Google Shape;546;g248ef23cf7c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8ef23cf7c_0_34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Design concerns the processes and activities related to how an organization defines goals and creates software within development projects. 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In general, this will include requirements gathering, high-level architecture specification and detailed design.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52" name="Google Shape;552;g248ef23cf7c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8ef23cf7c_0_21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Related Projects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48ef23cf7c_0_217"/>
          <p:cNvSpPr txBox="1"/>
          <p:nvPr/>
        </p:nvSpPr>
        <p:spPr>
          <a:xfrm>
            <a:off x="92175" y="5899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Threat Dragon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(modeling tool)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PyTM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(modeling tool in 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Cornucopia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(card game)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Threat Modeling Toolkit Talk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(YouTube link)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248ef23cf7c_0_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7500" y="1133475"/>
            <a:ext cx="28575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8ef23cf7c_0_158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Implementation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65" name="Google Shape;565;g248ef23cf7c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8ef23cf7c_0_351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Implementation is focused on the processes and activities related to how an organization builds and deploys software components and its related defects.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Activities within the Implementation function have the most impact on the daily life of developers. The joint goal is to ship reliably working software with minimum defects.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71" name="Google Shape;571;g248ef23cf7c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8ef23cf7c_0_226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 Related Projects - Docs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48ef23cf7c_0_226"/>
          <p:cNvSpPr txBox="1"/>
          <p:nvPr/>
        </p:nvSpPr>
        <p:spPr>
          <a:xfrm>
            <a:off x="4000500" y="7858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Proactive Controls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(A Top 10 list)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Go Secure Coding Practices Guide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(a free ebook)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Cheat Sheets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g248ef23cf7c_0_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125" y="1372375"/>
            <a:ext cx="22669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"/>
          <p:cNvSpPr txBox="1"/>
          <p:nvPr>
            <p:ph idx="1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3400"/>
              <a:t>OWASP Cheat Sheet Series</a:t>
            </a:r>
            <a:endParaRPr sz="3400"/>
          </a:p>
        </p:txBody>
      </p:sp>
      <p:pic>
        <p:nvPicPr>
          <p:cNvPr id="584" name="Google Shape;58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475" y="1418900"/>
            <a:ext cx="4617549" cy="35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/>
        </p:nvSpPr>
        <p:spPr>
          <a:xfrm>
            <a:off x="443100" y="786375"/>
            <a:ext cx="82578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https://cheatsheetseries.owasp.org/</a:t>
            </a:r>
            <a:endParaRPr b="0" i="1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1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>
            <p:ph idx="4294967295" type="subTitle"/>
          </p:nvPr>
        </p:nvSpPr>
        <p:spPr>
          <a:xfrm>
            <a:off x="291600" y="1508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Cheat Sheet Series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78" y="944300"/>
            <a:ext cx="3045345" cy="3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138" y="944300"/>
            <a:ext cx="4301110" cy="35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8ef23cf7c_0_236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 Related Projects - Dependencies</a:t>
            </a:r>
            <a:endParaRPr b="1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48ef23cf7c_0_236"/>
          <p:cNvSpPr txBox="1"/>
          <p:nvPr/>
        </p:nvSpPr>
        <p:spPr>
          <a:xfrm>
            <a:off x="4000500" y="7858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Dependency-Check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(Software Composition Analysis tool)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Dependency-Track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(Continuous SBOM Analysis Platform)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g248ef23cf7c_0_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000" y="1346725"/>
            <a:ext cx="20002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5c0122c5b_0_0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Does Good Security Look Like?</a:t>
            </a:r>
            <a:endParaRPr/>
          </a:p>
        </p:txBody>
      </p:sp>
      <p:pic>
        <p:nvPicPr>
          <p:cNvPr id="143" name="Google Shape;143;g285c0122c5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8ef23cf7c_0_248"/>
          <p:cNvSpPr txBox="1"/>
          <p:nvPr/>
        </p:nvSpPr>
        <p:spPr>
          <a:xfrm>
            <a:off x="4000500" y="7858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Enterprise Security API (ESAPI)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(NodeJS and Java tooling)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CSRFGuard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(Cross-Site Request Forgery prevention tool)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g248ef23cf7c_0_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400" y="1679475"/>
            <a:ext cx="14859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48ef23cf7c_0_24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 Related Projects - Secure Libraries</a:t>
            </a:r>
            <a:endParaRPr b="1" i="0" sz="3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8ef23cf7c_0_16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Verification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612" name="Google Shape;612;g248ef23cf7c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8ef23cf7c_0_357"/>
          <p:cNvSpPr txBox="1"/>
          <p:nvPr>
            <p:ph type="ctrTitle"/>
          </p:nvPr>
        </p:nvSpPr>
        <p:spPr>
          <a:xfrm>
            <a:off x="365700" y="2848275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Verification focuses on the processes and activities related to how an organization checks and tests artifacts produced throughout software development. 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This typically includes quality assurance work such as testing, but it can also include other review and evaluation activities.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618" name="Google Shape;618;g248ef23cf7c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8ef23cf7c_0_25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Related Projects - Guides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248ef23cf7c_0_258"/>
          <p:cNvSpPr txBox="1"/>
          <p:nvPr/>
        </p:nvSpPr>
        <p:spPr>
          <a:xfrm>
            <a:off x="365125" y="10139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 Security Testing Guide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Mobile Application Security</a:t>
            </a:r>
            <a:r>
              <a:rPr lang="en">
                <a:solidFill>
                  <a:srgbClr val="FFFFFF"/>
                </a:solidFill>
              </a:rPr>
              <a:t>~</a:t>
            </a: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~ = 2nd appearance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g248ef23cf7c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6550" y="1349025"/>
            <a:ext cx="2388025" cy="2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8ef23cf7c_0_265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Related Projects - Tools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48ef23cf7c_0_265"/>
          <p:cNvSpPr txBox="1"/>
          <p:nvPr/>
        </p:nvSpPr>
        <p:spPr>
          <a:xfrm>
            <a:off x="92175" y="589925"/>
            <a:ext cx="5484600" cy="42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Code Pulse 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(Code coverage)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Amass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(Attack surface management)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Offensive Web Testing Framework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Nettacker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Pentesting and info gathering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sng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ZAP</a:t>
            </a:r>
            <a:r>
              <a:rPr b="0" i="0" lang="en" sz="2400" u="none" cap="none" strike="sng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2400" u="none" cap="none" strike="sng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g248ef23cf7c_0_2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18175" y="1304925"/>
            <a:ext cx="31051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48ef23cf7c_0_2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3351" y="2205722"/>
            <a:ext cx="829124" cy="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48ef23cf7c_0_2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0700" y="3963725"/>
            <a:ext cx="1179776" cy="11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ZAP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0" y="1375825"/>
            <a:ext cx="8099077" cy="29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847016232_0_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ZAP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g29847016232_0_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74" y="579825"/>
            <a:ext cx="7797652" cy="37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9847016232_0_8"/>
          <p:cNvSpPr txBox="1"/>
          <p:nvPr/>
        </p:nvSpPr>
        <p:spPr>
          <a:xfrm>
            <a:off x="230450" y="4396875"/>
            <a:ext cx="885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https://www.zaproxy.org/blog/2023-08-01-zap-is-joining-the-software-security-project/</a:t>
            </a:r>
            <a:endParaRPr b="1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ZAP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187" y="706487"/>
            <a:ext cx="6389627" cy="39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4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sng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</a:t>
            </a: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ZAP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25" y="1152850"/>
            <a:ext cx="11951201" cy="29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8ef23cf7c_0_271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Related Projects - Frameworks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248ef23cf7c_0_271"/>
          <p:cNvSpPr txBox="1"/>
          <p:nvPr/>
        </p:nvSpPr>
        <p:spPr>
          <a:xfrm>
            <a:off x="92175" y="5899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Glue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(framework for running security analysis pipeline tools)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secureCodeBox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(Automated security testing Tool)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Dracon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(Security pipelines testing for Kubernetes)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g248ef23cf7c_0_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9450" y="1273938"/>
            <a:ext cx="2602575" cy="26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5"/>
          <p:cNvGrpSpPr/>
          <p:nvPr/>
        </p:nvGrpSpPr>
        <p:grpSpPr>
          <a:xfrm>
            <a:off x="1576285" y="574437"/>
            <a:ext cx="5991431" cy="3994626"/>
            <a:chOff x="954425" y="191300"/>
            <a:chExt cx="7066200" cy="4711200"/>
          </a:xfrm>
        </p:grpSpPr>
        <p:sp>
          <p:nvSpPr>
            <p:cNvPr id="149" name="Google Shape;149;p5"/>
            <p:cNvSpPr/>
            <p:nvPr/>
          </p:nvSpPr>
          <p:spPr>
            <a:xfrm>
              <a:off x="954425" y="191300"/>
              <a:ext cx="7066200" cy="4711200"/>
            </a:xfrm>
            <a:prstGeom prst="roundRect">
              <a:avLst>
                <a:gd fmla="val 5239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16078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6406" y="310875"/>
              <a:ext cx="6782188" cy="4417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48ef23cf7c_0_277"/>
          <p:cNvSpPr txBox="1"/>
          <p:nvPr/>
        </p:nvSpPr>
        <p:spPr>
          <a:xfrm>
            <a:off x="420700" y="663675"/>
            <a:ext cx="4930500" cy="3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Defect Dojo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(DevSecOps tooling -  aggregator and single pane of glass for your security tools)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248ef23cf7c_0_27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Related Projects - Vuln Management</a:t>
            </a:r>
            <a:endParaRPr b="1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g248ef23cf7c_0_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950" y="1815275"/>
            <a:ext cx="18669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8ef23cf7c_0_170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Policy Gap Evaluation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679" name="Google Shape;679;g248ef23cf7c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48ef23cf7c_0_299"/>
          <p:cNvSpPr txBox="1"/>
          <p:nvPr/>
        </p:nvSpPr>
        <p:spPr>
          <a:xfrm>
            <a:off x="4000500" y="7858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Software Assurance Maturity Model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Application Security Verification Standard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Mobile Application Security Verification Standard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^^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^ = 2nd appearance	</a:t>
            </a:r>
            <a:b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^^ = 3rd appearance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248ef23cf7c_0_29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 Gap Evaluation Related Projects </a:t>
            </a:r>
            <a:endParaRPr b="1" i="0" sz="3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48ef23cf7c_0_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8250" y="1495425"/>
            <a:ext cx="21145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g248ef23cf7c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248ef23cf7c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50" y="73750"/>
            <a:ext cx="7801477" cy="4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8636c38407_0_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Metrics </a:t>
            </a:r>
            <a:br>
              <a:rPr lang="en" sz="3200">
                <a:solidFill>
                  <a:schemeClr val="lt1"/>
                </a:solidFill>
              </a:rPr>
            </a:br>
            <a:r>
              <a:rPr lang="en" sz="3200">
                <a:solidFill>
                  <a:schemeClr val="lt1"/>
                </a:solidFill>
              </a:rPr>
              <a:t>No projects directly map here?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698" name="Google Shape;698;g28636c38407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48ef23cf7c_0_18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Training/Education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704" name="Google Shape;704;g248ef23cf7c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8ef23cf7c_0_31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Training/Education Related Projects</a:t>
            </a:r>
            <a:endParaRPr b="1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248ef23cf7c_0_310"/>
          <p:cNvSpPr txBox="1"/>
          <p:nvPr/>
        </p:nvSpPr>
        <p:spPr>
          <a:xfrm>
            <a:off x="420700" y="663675"/>
            <a:ext cx="4930500" cy="3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OWASP Top 10s</a:t>
            </a: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Juice Shop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the the other Goats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Security Shepherd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training platform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Snakes &amp; Ladders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 security board game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g248ef23cf7c_0_3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0425" y="495300"/>
            <a:ext cx="283845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OWASP Top 10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9"/>
          <p:cNvSpPr txBox="1"/>
          <p:nvPr/>
        </p:nvSpPr>
        <p:spPr>
          <a:xfrm>
            <a:off x="443100" y="1070900"/>
            <a:ext cx="82578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“The OWASP Top 10 is a standard awareness document for developers and web application security. It represents a broad consensus about the most critical security risks to web applications.” </a:t>
            </a:r>
            <a:endParaRPr b="0" i="1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59"/>
          <p:cNvPicPr preferRelativeResize="0"/>
          <p:nvPr/>
        </p:nvPicPr>
        <p:blipFill rotWithShape="1">
          <a:blip r:embed="rId3">
            <a:alphaModFix/>
          </a:blip>
          <a:srcRect b="0" l="0" r="5051" t="0"/>
          <a:stretch/>
        </p:blipFill>
        <p:spPr>
          <a:xfrm>
            <a:off x="404426" y="3578650"/>
            <a:ext cx="8335149" cy="11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>
            <p:ph idx="1" type="subTitle"/>
          </p:nvPr>
        </p:nvSpPr>
        <p:spPr>
          <a:xfrm>
            <a:off x="291500" y="-2737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3400"/>
              <a:t>OWASP Top 10</a:t>
            </a:r>
            <a:endParaRPr sz="3400"/>
          </a:p>
        </p:txBody>
      </p:sp>
      <p:pic>
        <p:nvPicPr>
          <p:cNvPr id="724" name="Google Shape;724;p6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450" y="731525"/>
            <a:ext cx="6214500" cy="42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1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Top 10 Vulnerabilities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6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500" y="928989"/>
            <a:ext cx="8561000" cy="277967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1"/>
          <p:cNvSpPr/>
          <p:nvPr/>
        </p:nvSpPr>
        <p:spPr>
          <a:xfrm>
            <a:off x="6463850" y="2138200"/>
            <a:ext cx="6405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3362" y="3519827"/>
            <a:ext cx="5797275" cy="135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1576285" y="574437"/>
            <a:ext cx="5991431" cy="3994626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175" y="713175"/>
            <a:ext cx="5720448" cy="37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2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Top 10s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 txBox="1"/>
          <p:nvPr/>
        </p:nvSpPr>
        <p:spPr>
          <a:xfrm>
            <a:off x="244450" y="852500"/>
            <a:ext cx="35919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Mobile Security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API Security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CI/CD Security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Kubernetes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Low-Code/No-Code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Privacy Risks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 txBox="1"/>
          <p:nvPr/>
        </p:nvSpPr>
        <p:spPr>
          <a:xfrm>
            <a:off x="3712475" y="852500"/>
            <a:ext cx="5431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  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Cloud-Native Application Security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r>
              <a:rPr b="0" i="0" lang="en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Data Security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9.   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Desktop App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Docker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11. 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Serverless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Thick Client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Client-Side Security Risks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7"/>
          <p:cNvSpPr txBox="1"/>
          <p:nvPr/>
        </p:nvSpPr>
        <p:spPr>
          <a:xfrm>
            <a:off x="796125" y="832200"/>
            <a:ext cx="78744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Goats are deliberately insecure applications for testing and training purposes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b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 Projects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WebGoat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Node.js Goat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WrongSecrets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 txBox="1"/>
          <p:nvPr/>
        </p:nvSpPr>
        <p:spPr>
          <a:xfrm>
            <a:off x="4261100" y="2151125"/>
            <a:ext cx="78744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Incubator Projects or Proposed 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Pygoat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AndroGoat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ChainGoat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Laravel Goat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Webgoat PHP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SupplyChainGoat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Goats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Goats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00" y="629850"/>
            <a:ext cx="7649899" cy="41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Goats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700" y="786375"/>
            <a:ext cx="6117601" cy="41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9"/>
          <p:cNvSpPr txBox="1"/>
          <p:nvPr/>
        </p:nvSpPr>
        <p:spPr>
          <a:xfrm>
            <a:off x="365750" y="1265950"/>
            <a:ext cx="4053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Extremely well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documented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discussed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media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0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Demo by maintainer on YouTube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13" y="592750"/>
            <a:ext cx="7569180" cy="37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0"/>
          <p:cNvSpPr txBox="1"/>
          <p:nvPr/>
        </p:nvSpPr>
        <p:spPr>
          <a:xfrm>
            <a:off x="884900" y="4424525"/>
            <a:ext cx="727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https://www.youtube.com/watch?v=n9DK87g_AIo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48ef23cf7c_0_189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Culture building and process maturing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772" name="Google Shape;772;g248ef23cf7c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8ef23cf7c_0_319"/>
          <p:cNvSpPr txBox="1"/>
          <p:nvPr/>
        </p:nvSpPr>
        <p:spPr>
          <a:xfrm>
            <a:off x="4000500" y="785825"/>
            <a:ext cx="5013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Security Champions Playbook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Software Assurance Maturity Model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^(2nd)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Application Security Verification Standard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^^(3rd)</a:t>
            </a:r>
            <a:b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Mobile Application Security Verification Standard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^^^(4th)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248ef23cf7c_0_319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Culture Building and Process Maturing Related Projects </a:t>
            </a:r>
            <a:endParaRPr b="1" i="0" sz="2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248ef23cf7c_0_3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220" y="1397275"/>
            <a:ext cx="2860700" cy="2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8ef23cf7c_0_19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Operation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785" name="Google Shape;785;g248ef23cf7c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48ef23cf7c_0_363"/>
          <p:cNvSpPr txBox="1"/>
          <p:nvPr>
            <p:ph type="ctrTitle"/>
          </p:nvPr>
        </p:nvSpPr>
        <p:spPr>
          <a:xfrm>
            <a:off x="365700" y="257175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chemeClr val="lt1"/>
                </a:solidFill>
              </a:rPr>
              <a:t>The Operations Business Function encompasses those activities necessary to ensure confidentiality, integrity, and availability are maintained throughout the operational lifetime of an application and its associated data.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>
                <a:solidFill>
                  <a:schemeClr val="lt1"/>
                </a:solidFill>
              </a:rPr>
              <a:t>Increased maturity with regard to this Business Function provides greater assurance that the organization is resilient in the face of operational disruptions, and responsive to changes in the operational landscape.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791" name="Google Shape;791;g248ef23cf7c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8ef23cf7c_0_327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Operation Related Projects</a:t>
            </a:r>
            <a:endParaRPr b="1" i="0" sz="3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48ef23cf7c_0_327"/>
          <p:cNvSpPr txBox="1"/>
          <p:nvPr/>
        </p:nvSpPr>
        <p:spPr>
          <a:xfrm>
            <a:off x="420700" y="663675"/>
            <a:ext cx="4930500" cy="3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ModSecurity Core Rule Set</a:t>
            </a: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b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 set of generic attack detection rules for the ModSecurity WAF)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g248ef23cf7c_0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3525" y="1666875"/>
            <a:ext cx="22098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1576285" y="574437"/>
            <a:ext cx="5991300" cy="3994500"/>
          </a:xfrm>
          <a:prstGeom prst="roundRect">
            <a:avLst>
              <a:gd fmla="val 5239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19050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949" y="729824"/>
            <a:ext cx="5672102" cy="36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In Conclusion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804" name="Google Shape;80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375" y="561650"/>
            <a:ext cx="5923251" cy="4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550" y="2591447"/>
            <a:ext cx="888875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g248ef23cf7c_0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00" y="184349"/>
            <a:ext cx="2074725" cy="46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48ef23cf7c_0_337"/>
          <p:cNvSpPr txBox="1"/>
          <p:nvPr/>
        </p:nvSpPr>
        <p:spPr>
          <a:xfrm>
            <a:off x="3438225" y="73750"/>
            <a:ext cx="5429400" cy="4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Where are you involved? 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Verification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Policy Gap Evaluation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Training/Education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Culture building and process maturing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</a:pPr>
            <a:r>
              <a:rPr b="0" i="0" lang="en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8"/>
          <p:cNvSpPr txBox="1"/>
          <p:nvPr>
            <p:ph idx="4294967295" type="subTitle"/>
          </p:nvPr>
        </p:nvSpPr>
        <p:spPr>
          <a:xfrm>
            <a:off x="291500" y="54925"/>
            <a:ext cx="8852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OWASP Getting Started</a:t>
            </a:r>
            <a:endParaRPr b="1" i="0" sz="3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8"/>
          <p:cNvSpPr txBox="1"/>
          <p:nvPr/>
        </p:nvSpPr>
        <p:spPr>
          <a:xfrm>
            <a:off x="1364400" y="1505250"/>
            <a:ext cx="64152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10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Cheat Sheet Series 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Goats (not the ‘greatest of all time’)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AutoNum type="arabicPeriod"/>
            </a:pPr>
            <a:r>
              <a:rPr b="0" i="0" lang="en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ZAP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77"/>
          <p:cNvGrpSpPr/>
          <p:nvPr/>
        </p:nvGrpSpPr>
        <p:grpSpPr>
          <a:xfrm>
            <a:off x="1576285" y="574437"/>
            <a:ext cx="5991431" cy="3994626"/>
            <a:chOff x="954425" y="191300"/>
            <a:chExt cx="7066200" cy="4711200"/>
          </a:xfrm>
        </p:grpSpPr>
        <p:sp>
          <p:nvSpPr>
            <p:cNvPr id="828" name="Google Shape;828;p77"/>
            <p:cNvSpPr/>
            <p:nvPr/>
          </p:nvSpPr>
          <p:spPr>
            <a:xfrm>
              <a:off x="954425" y="191300"/>
              <a:ext cx="7066200" cy="4711200"/>
            </a:xfrm>
            <a:prstGeom prst="roundRect">
              <a:avLst>
                <a:gd fmla="val 5239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16078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9" name="Google Shape;829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6406" y="310875"/>
              <a:ext cx="6782188" cy="4417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9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835" name="Google Shape;83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9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B97FF"/>
                </a:solidFill>
                <a:latin typeface="Arial"/>
                <a:ea typeface="Arial"/>
                <a:cs typeface="Arial"/>
                <a:sym typeface="Arial"/>
              </a:rPr>
              <a:t>Dwayne McDaniel</a:t>
            </a:r>
            <a:endParaRPr b="0" i="0" sz="14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8" name="Google Shape;83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9"/>
          <p:cNvSpPr txBox="1"/>
          <p:nvPr/>
        </p:nvSpPr>
        <p:spPr>
          <a:xfrm>
            <a:off x="3973625" y="111875"/>
            <a:ext cx="36159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 live in Chicago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I’ve been a Developer Advocate since 2016 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On Twitter @mcdwayne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Happy to chat about anything, hit me up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Besides tech, I love improv, karaoke and going to rock and roll shows!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9847016232_0_1"/>
          <p:cNvSpPr txBox="1"/>
          <p:nvPr>
            <p:ph type="ctrTitle"/>
          </p:nvPr>
        </p:nvSpPr>
        <p:spPr>
          <a:xfrm>
            <a:off x="329813" y="2235150"/>
            <a:ext cx="860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Does Not Need To Be Fun: </a:t>
            </a:r>
            <a:b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Ignoring OWASP To Have A Terrible Time</a:t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5" name="Google Shape;845;g2984701623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00" y="3636800"/>
            <a:ext cx="4169000" cy="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tGuardian">
  <a:themeElements>
    <a:clrScheme name="Simple Light">
      <a:dk1>
        <a:srgbClr val="081736"/>
      </a:dk1>
      <a:lt1>
        <a:srgbClr val="FFFFFF"/>
      </a:lt1>
      <a:dk2>
        <a:srgbClr val="5A6681"/>
      </a:dk2>
      <a:lt2>
        <a:srgbClr val="E9EDF5"/>
      </a:lt2>
      <a:accent1>
        <a:srgbClr val="45598A"/>
      </a:accent1>
      <a:accent2>
        <a:srgbClr val="6B97FF"/>
      </a:accent2>
      <a:accent3>
        <a:srgbClr val="08D7BE"/>
      </a:accent3>
      <a:accent4>
        <a:srgbClr val="FE9800"/>
      </a:accent4>
      <a:accent5>
        <a:srgbClr val="FF8C80"/>
      </a:accent5>
      <a:accent6>
        <a:srgbClr val="0D55DF"/>
      </a:accent6>
      <a:hlink>
        <a:srgbClr val="00A0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